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3"/>
  </p:notesMasterIdLst>
  <p:sldIdLst>
    <p:sldId id="256" r:id="rId3"/>
    <p:sldId id="258" r:id="rId4"/>
    <p:sldId id="260" r:id="rId5"/>
    <p:sldId id="259" r:id="rId6"/>
    <p:sldId id="262" r:id="rId7"/>
    <p:sldId id="2577" r:id="rId8"/>
    <p:sldId id="2582" r:id="rId9"/>
    <p:sldId id="2579" r:id="rId10"/>
    <p:sldId id="284" r:id="rId11"/>
    <p:sldId id="2580" r:id="rId12"/>
    <p:sldId id="2573" r:id="rId13"/>
    <p:sldId id="2572" r:id="rId14"/>
    <p:sldId id="273" r:id="rId15"/>
    <p:sldId id="263" r:id="rId16"/>
    <p:sldId id="265" r:id="rId17"/>
    <p:sldId id="266" r:id="rId18"/>
    <p:sldId id="264" r:id="rId19"/>
    <p:sldId id="268"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9B9FC-843B-474E-A1CF-8C5284B764F0}" v="1" dt="2026-06-04T16:52:31.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0B4DB-2A17-4D7E-B3CC-E3CB711BB425}" type="datetimeFigureOut">
              <a:rPr lang="en-GB" smtClean="0"/>
              <a:t>24/06/2026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05EAB-7095-4159-9443-69C936A220B7}" type="slidenum">
              <a:rPr lang="en-GB" smtClean="0"/>
              <a:t>‹#›</a:t>
            </a:fld>
            <a:endParaRPr lang="en-GB"/>
          </a:p>
        </p:txBody>
      </p:sp>
    </p:spTree>
    <p:extLst>
      <p:ext uri="{BB962C8B-B14F-4D97-AF65-F5344CB8AC3E}">
        <p14:creationId xmlns:p14="http://schemas.microsoft.com/office/powerpoint/2010/main" val="412952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None/>
            </a:pPr>
            <a:r>
              <a:rPr lang="en-GB" b="1" dirty="0"/>
              <a:t>Regular, scheduled contact</a:t>
            </a:r>
            <a:r>
              <a:rPr lang="en-GB" dirty="0"/>
              <a:t> → early pattern recognition</a:t>
            </a:r>
          </a:p>
          <a:p>
            <a:r>
              <a:rPr lang="en-GB" b="1" dirty="0"/>
              <a:t>Home‑based reviews</a:t>
            </a:r>
            <a:r>
              <a:rPr lang="en-GB" dirty="0"/>
              <a:t> → direct observation of caregiving environment</a:t>
            </a:r>
          </a:p>
          <a:p>
            <a:r>
              <a:rPr lang="en-GB" b="1" dirty="0"/>
              <a:t>Universal reach</a:t>
            </a:r>
            <a:r>
              <a:rPr lang="en-GB" dirty="0"/>
              <a:t> → no family is missed</a:t>
            </a:r>
          </a:p>
          <a:p>
            <a:r>
              <a:rPr lang="en-GB" b="1" dirty="0"/>
              <a:t>Targeted &amp; specialist levels</a:t>
            </a:r>
            <a:r>
              <a:rPr lang="en-GB" dirty="0"/>
              <a:t> → escalation when concerns arise</a:t>
            </a:r>
          </a:p>
          <a:p>
            <a:r>
              <a:rPr lang="en-GB" b="1" dirty="0"/>
              <a:t>Integrated working</a:t>
            </a:r>
            <a:r>
              <a:rPr lang="en-GB" dirty="0"/>
              <a:t> → information sharing across agencies </a:t>
            </a:r>
          </a:p>
          <a:p>
            <a:pPr marL="0" indent="0">
              <a:buNone/>
            </a:pPr>
            <a:endParaRPr lang="en-GB" b="1" dirty="0"/>
          </a:p>
          <a:p>
            <a:pPr marL="0" indent="0">
              <a:buNone/>
            </a:pPr>
            <a:r>
              <a:rPr lang="en-GB" b="1" dirty="0"/>
              <a:t>Responding to Suspected Neglect within HCP</a:t>
            </a:r>
          </a:p>
          <a:p>
            <a:r>
              <a:rPr lang="en-GB" dirty="0"/>
              <a:t>Use local safeguarding tools, thresholds and referral pathways.</a:t>
            </a:r>
          </a:p>
          <a:p>
            <a:r>
              <a:rPr lang="en-GB" dirty="0"/>
              <a:t>Document concerns clearly and share appropriately.</a:t>
            </a:r>
          </a:p>
          <a:p>
            <a:r>
              <a:rPr lang="en-GB" dirty="0"/>
              <a:t>Offer targeted support (e.g., parenting programmes, frequent visits).</a:t>
            </a:r>
          </a:p>
          <a:p>
            <a:r>
              <a:rPr lang="en-GB" dirty="0"/>
              <a:t>Engage in multi‑agency meetings and early help assessments.</a:t>
            </a:r>
          </a:p>
          <a:p>
            <a:r>
              <a:rPr lang="en-GB" dirty="0"/>
              <a:t>Continue monitoring through HCP reviews.</a:t>
            </a:r>
          </a:p>
          <a:p>
            <a:endParaRPr lang="en-GB" dirty="0"/>
          </a:p>
        </p:txBody>
      </p:sp>
    </p:spTree>
    <p:extLst>
      <p:ext uri="{BB962C8B-B14F-4D97-AF65-F5344CB8AC3E}">
        <p14:creationId xmlns:p14="http://schemas.microsoft.com/office/powerpoint/2010/main" val="17936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None/>
            </a:pPr>
            <a:r>
              <a:rPr lang="en-GB" b="1" dirty="0"/>
              <a:t>Physical</a:t>
            </a:r>
          </a:p>
          <a:p>
            <a:r>
              <a:rPr lang="en-GB" dirty="0"/>
              <a:t>Poor growth, faltering weight, untreated medical issues, missed health appointments</a:t>
            </a:r>
          </a:p>
          <a:p>
            <a:pPr marL="0" indent="0">
              <a:buNone/>
            </a:pPr>
            <a:r>
              <a:rPr lang="en-GB" b="1" dirty="0"/>
              <a:t>Emotional</a:t>
            </a:r>
          </a:p>
          <a:p>
            <a:r>
              <a:rPr lang="en-GB" dirty="0"/>
              <a:t>Withdrawn behaviour, lack of attachment, inconsistent caregiving</a:t>
            </a:r>
          </a:p>
          <a:p>
            <a:pPr marL="0" indent="0">
              <a:buNone/>
            </a:pPr>
            <a:r>
              <a:rPr lang="en-GB" b="1" dirty="0"/>
              <a:t>Environmental</a:t>
            </a:r>
          </a:p>
          <a:p>
            <a:r>
              <a:rPr lang="en-GB" dirty="0"/>
              <a:t>Unsafe or unhygienic home conditions</a:t>
            </a:r>
          </a:p>
          <a:p>
            <a:pPr marL="0" indent="0">
              <a:buNone/>
            </a:pPr>
            <a:r>
              <a:rPr lang="en-GB" b="1" dirty="0"/>
              <a:t>Developmental</a:t>
            </a:r>
          </a:p>
          <a:p>
            <a:r>
              <a:rPr lang="en-GB" dirty="0"/>
              <a:t>Delayed milestones, poor school attendance</a:t>
            </a:r>
          </a:p>
          <a:p>
            <a:pPr marL="0" indent="0">
              <a:buNone/>
            </a:pPr>
            <a:r>
              <a:rPr lang="en-GB" b="1" dirty="0"/>
              <a:t>Parental factors</a:t>
            </a:r>
          </a:p>
          <a:p>
            <a:r>
              <a:rPr lang="en-GB" dirty="0"/>
              <a:t>Mental health issues, substance misuse, domestic abuse </a:t>
            </a:r>
            <a:r>
              <a:rPr lang="en-GB" i="1" dirty="0"/>
              <a:t>(These align with what HCP reviews are designed to detect.)</a:t>
            </a:r>
            <a:endParaRPr lang="en-GB" dirty="0"/>
          </a:p>
          <a:p>
            <a:endParaRPr lang="en-GB" dirty="0"/>
          </a:p>
        </p:txBody>
      </p:sp>
    </p:spTree>
    <p:extLst>
      <p:ext uri="{BB962C8B-B14F-4D97-AF65-F5344CB8AC3E}">
        <p14:creationId xmlns:p14="http://schemas.microsoft.com/office/powerpoint/2010/main" val="200738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r>
              <a:rPr lang="en-GB" dirty="0"/>
              <a:t>Understand family context, culture and lived experience</a:t>
            </a:r>
          </a:p>
          <a:p>
            <a:pPr marL="171450" indent="-171450">
              <a:buFont typeface="Arial" panose="020B0604020202020204" pitchFamily="34" charset="0"/>
              <a:buChar char="•"/>
            </a:pPr>
            <a:r>
              <a:rPr lang="en-GB" dirty="0"/>
              <a:t>Work in partnership with families, not just assessment of risk</a:t>
            </a:r>
          </a:p>
          <a:p>
            <a:pPr marL="171450" indent="-171450">
              <a:buFont typeface="Arial" panose="020B0604020202020204" pitchFamily="34" charset="0"/>
              <a:buChar char="•"/>
            </a:pPr>
            <a:r>
              <a:rPr lang="en-GB" dirty="0"/>
              <a:t>Link families into support: housing, benefits, early help, community resources</a:t>
            </a:r>
          </a:p>
          <a:p>
            <a:pPr marL="171450" indent="-171450">
              <a:buFont typeface="Arial" panose="020B0604020202020204" pitchFamily="34" charset="0"/>
              <a:buChar char="•"/>
            </a:pPr>
            <a:r>
              <a:rPr lang="en-GB" dirty="0"/>
              <a:t>Neglect often improves when underlying socio-economic issues are  addressed</a:t>
            </a:r>
          </a:p>
          <a:p>
            <a:pPr marL="171450" indent="-171450">
              <a:buFont typeface="Arial" panose="020B0604020202020204" pitchFamily="34" charset="0"/>
              <a:buChar char="•"/>
            </a:pPr>
            <a:r>
              <a:rPr lang="en-GB" dirty="0"/>
              <a:t>Challenge assumptions and unconscious bias</a:t>
            </a:r>
          </a:p>
          <a:p>
            <a:pPr marL="171450" indent="-171450">
              <a:buFont typeface="Arial" panose="020B0604020202020204" pitchFamily="34" charset="0"/>
              <a:buChar char="•"/>
            </a:pPr>
            <a:r>
              <a:rPr lang="en-GB" dirty="0"/>
              <a:t>Use supervision and safeguarding frameworks to ensure balanced decision-making</a:t>
            </a:r>
          </a:p>
        </p:txBody>
      </p:sp>
    </p:spTree>
    <p:extLst>
      <p:ext uri="{BB962C8B-B14F-4D97-AF65-F5344CB8AC3E}">
        <p14:creationId xmlns:p14="http://schemas.microsoft.com/office/powerpoint/2010/main" val="190873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key takeaways from this presentation are that the Healthy Child Programme is a vital safeguarding tool, neglect is often cumulative and easily missed, and health professionals play a crucial role in early identification and intervention. Every contact counts, patterns matter, and the child’s lived experience must remain central to practice. By maintaining professional curiosity, using structured HCP contacts effectively, and working collaboratively, health professionals can make a significant difference in safeguarding vulnerable children.</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8FEA94-CAD9-4359-B716-882854F8769D}" type="slidenum">
              <a:rPr kumimoji="0"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517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Effective safeguarding depends on strong multi-agency working. The Healthy Child </a:t>
            </a:r>
            <a:r>
              <a:rPr lang="en-US" dirty="0" err="1"/>
              <a:t>Programme</a:t>
            </a:r>
            <a:r>
              <a:rPr lang="en-US" dirty="0"/>
              <a:t> operates within a wider system that includes social care, education, and voluntary services. This slide highlights the importance of information sharing, collaboration, and shared responsibility. Working together ensures a more comprehensive understanding of the child’s circumstances and reduces the risk of concerns being overlooked.</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8FEA94-CAD9-4359-B716-882854F8769D}" type="slidenum">
              <a:rPr kumimoji="0"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846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are any red answers (indicating a concern), consider how you or your service can help the parents/carers meet this need. You should also consider whether a referral or signposting to another service, including children's centres, early help, or children's social care, would be helpful. In deciding what next steps should be, you might want to use the Newham Child Neglect Toolkit, which will provide a more detailed review of the child(ren)'s circumstances.</a:t>
            </a:r>
          </a:p>
          <a:p>
            <a:r>
              <a:rPr lang="en-GB" dirty="0"/>
              <a:t>It is expected that this will be completed by one practitioner, drawing on the knowledge held by other agencies and the family itself. If information about some sections is not available to the practitioner completing them, it is worth asking other agencies or simply stating that the information is not known. </a:t>
            </a:r>
          </a:p>
          <a:p>
            <a:r>
              <a:rPr lang="en-GB" dirty="0"/>
              <a:t>The level of detail provided in the text boxes under each section is down to the professional judgement of each practitioner completing it. It will be essential to ensure that the child's lived experience is clear. Proactively seek and record the child’s lived experience through regular, direct engagement and observation. Prioritise home visits that include seeing the child in their home environment and speaking to them alone, challenging yourself about times when it is not appropriate to involve the child. </a:t>
            </a:r>
          </a:p>
          <a:p>
            <a:r>
              <a:rPr lang="en-GB" dirty="0"/>
              <a:t>	</a:t>
            </a:r>
          </a:p>
          <a:p>
            <a:r>
              <a:rPr lang="en-GB" dirty="0"/>
              <a:t>This is an opportunity to include parents from the start, and reasons for not doing so should be recorded. Differences of opinion by parents/family should also be apparent. This should be a parent-and-partnership model, with a “Think Family” focus. </a:t>
            </a:r>
          </a:p>
          <a:p>
            <a:endParaRPr lang="en-GB" dirty="0"/>
          </a:p>
          <a:p>
            <a:r>
              <a:rPr lang="en-GB" dirty="0"/>
              <a:t>This screening tool is intended to support the development of single agency support plans, mobilization of support from others, supporting an early help response and making a referral to children’s social care, alongside other assessment processes. </a:t>
            </a:r>
          </a:p>
          <a:p>
            <a:endParaRPr lang="en-GB" dirty="0"/>
          </a:p>
        </p:txBody>
      </p:sp>
      <p:sp>
        <p:nvSpPr>
          <p:cNvPr id="4" name="Slide Number Placeholder 3"/>
          <p:cNvSpPr>
            <a:spLocks noGrp="1"/>
          </p:cNvSpPr>
          <p:nvPr>
            <p:ph type="sldNum" sz="quarter" idx="5"/>
          </p:nvPr>
        </p:nvSpPr>
        <p:spPr/>
        <p:txBody>
          <a:bodyPr/>
          <a:lstStyle/>
          <a:p>
            <a:fld id="{D5D05EAB-7095-4159-9443-69C936A220B7}" type="slidenum">
              <a:rPr lang="en-GB" smtClean="0"/>
              <a:t>16</a:t>
            </a:fld>
            <a:endParaRPr lang="en-GB"/>
          </a:p>
        </p:txBody>
      </p:sp>
    </p:spTree>
    <p:extLst>
      <p:ext uri="{BB962C8B-B14F-4D97-AF65-F5344CB8AC3E}">
        <p14:creationId xmlns:p14="http://schemas.microsoft.com/office/powerpoint/2010/main" val="258934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4D51-A723-861E-61B2-389E4ABE25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E314B4D-9429-9FBA-FA0B-373190918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6363C3C-9263-D31C-5B01-3AE324CBD02C}"/>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5" name="Footer Placeholder 4">
            <a:extLst>
              <a:ext uri="{FF2B5EF4-FFF2-40B4-BE49-F238E27FC236}">
                <a16:creationId xmlns:a16="http://schemas.microsoft.com/office/drawing/2014/main" id="{77DE1DC5-0AE3-9748-447A-C349B92078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112A6-763D-508F-05BE-E9D7CD680C88}"/>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20337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7972-B849-DA99-FF19-874B4ED3DBC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128212C-F52D-535D-93FA-A45CEE43EC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5272D0-99C7-4971-3F33-048BEF980C6D}"/>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5" name="Footer Placeholder 4">
            <a:extLst>
              <a:ext uri="{FF2B5EF4-FFF2-40B4-BE49-F238E27FC236}">
                <a16:creationId xmlns:a16="http://schemas.microsoft.com/office/drawing/2014/main" id="{14C4C218-9FB2-B388-9952-35DC4384DC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6B16E-4B25-B616-41B3-EF62E8108653}"/>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87178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C19644-5A7E-26ED-BD94-1E2D436A51D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F2AB5F8-7A75-301E-A8F9-3533FBA811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8C4DFD-6713-D1DC-18C2-854CBF06B891}"/>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5" name="Footer Placeholder 4">
            <a:extLst>
              <a:ext uri="{FF2B5EF4-FFF2-40B4-BE49-F238E27FC236}">
                <a16:creationId xmlns:a16="http://schemas.microsoft.com/office/drawing/2014/main" id="{60F0D381-95CD-2498-8F3A-BEBF6D63F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E2457-80C0-FF44-DF0C-361D5E8B7341}"/>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1409115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ntent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007497" y="691868"/>
            <a:ext cx="4660247" cy="1439210"/>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33400" y="533399"/>
            <a:ext cx="6029286" cy="5791201"/>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007497" y="2211184"/>
            <a:ext cx="4660247" cy="4113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20C9332B-92F1-4946-B218-9926114AAEA1}" type="datetime1">
              <a:rPr lang="en-US" smtClean="0"/>
              <a:t>6/24/2026</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16282215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549" y="83772"/>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TITLE SHOULD BE CAPS &amp; BOLD</a:t>
            </a:r>
            <a:endParaRPr lang="en-GB" dirty="0"/>
          </a:p>
        </p:txBody>
      </p:sp>
      <p:sp>
        <p:nvSpPr>
          <p:cNvPr id="5" name="Date Placeholder 4"/>
          <p:cNvSpPr>
            <a:spLocks noGrp="1"/>
          </p:cNvSpPr>
          <p:nvPr>
            <p:ph type="dt" sz="half" idx="10"/>
          </p:nvPr>
        </p:nvSpPr>
        <p:spPr/>
        <p:txBody>
          <a:bodyPr/>
          <a:lstStyle/>
          <a:p>
            <a:fld id="{994FD56F-2B40-4F5B-8593-3FB241C17C9A}"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F2AF8C-F308-4D14-92A7-51645CA15610}" type="slidenum">
              <a:rPr lang="en-GB" smtClean="0"/>
              <a:t>‹#›</a:t>
            </a:fld>
            <a:endParaRPr lang="en-GB"/>
          </a:p>
        </p:txBody>
      </p:sp>
      <p:sp>
        <p:nvSpPr>
          <p:cNvPr id="11"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Tree>
    <p:extLst>
      <p:ext uri="{BB962C8B-B14F-4D97-AF65-F5344CB8AC3E}">
        <p14:creationId xmlns:p14="http://schemas.microsoft.com/office/powerpoint/2010/main" val="130876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0B369-04A0-CB41-B1B1-435926D6B287}"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437CE-67AD-F14C-9ED6-C8B55F0B62B6}" type="slidenum">
              <a:rPr lang="en-US" smtClean="0"/>
              <a:t>‹#›</a:t>
            </a:fld>
            <a:endParaRPr lang="en-US"/>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CAPS &amp; BOLD</a:t>
            </a:r>
            <a:endParaRPr lang="en-GB" dirty="0"/>
          </a:p>
        </p:txBody>
      </p:sp>
    </p:spTree>
    <p:extLst>
      <p:ext uri="{BB962C8B-B14F-4D97-AF65-F5344CB8AC3E}">
        <p14:creationId xmlns:p14="http://schemas.microsoft.com/office/powerpoint/2010/main" val="368350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Content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007497" y="691868"/>
            <a:ext cx="4660247" cy="1439210"/>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33400" y="533399"/>
            <a:ext cx="6029286" cy="5791201"/>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007497" y="2211184"/>
            <a:ext cx="4660247" cy="4113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20C9332B-92F1-4946-B218-9926114AAEA1}" type="datetime1">
              <a:rPr lang="en-US" smtClean="0"/>
              <a:t>6/24/2026</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277443411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4160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ontent with Picture 1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100" y="3910560"/>
            <a:ext cx="3472256" cy="2017604"/>
          </a:xfrm>
        </p:spPr>
        <p:txBody>
          <a:bodyPr/>
          <a:lstStyle/>
          <a:p>
            <a:r>
              <a:rPr lang="en-US"/>
              <a:t>Click to edit Master title style</a:t>
            </a:r>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399" y="533400"/>
            <a:ext cx="11125201" cy="3109082"/>
          </a:xfrm>
          <a:blipFill>
            <a:blip r:embed="rId2">
              <a:alphaModFix amt="70000"/>
            </a:blip>
            <a:stretch>
              <a:fillRect/>
            </a:stretch>
          </a:blipFill>
          <a:effectLst>
            <a:outerShdw blurRad="177800" dir="14400000" sx="98000" sy="98000" algn="r" rotWithShape="0">
              <a:prstClr val="black">
                <a:alpha val="10000"/>
              </a:prstClr>
            </a:outerShdw>
          </a:effectLst>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19600" y="3912655"/>
            <a:ext cx="7239000" cy="24073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BF024032-45C2-4C36-A7D1-3A3BD65AF0CF}" type="datetime1">
              <a:rPr lang="en-US" smtClean="0"/>
              <a:t>6/24/2026</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35290250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CAPS &amp; BOLD</a:t>
            </a:r>
            <a:endParaRPr lang="en-GB" dirty="0"/>
          </a:p>
        </p:txBody>
      </p:sp>
      <p:sp>
        <p:nvSpPr>
          <p:cNvPr id="4" name="Date Placeholder 3"/>
          <p:cNvSpPr>
            <a:spLocks noGrp="1"/>
          </p:cNvSpPr>
          <p:nvPr>
            <p:ph type="dt" sz="half" idx="10"/>
          </p:nvPr>
        </p:nvSpPr>
        <p:spPr/>
        <p:txBody>
          <a:bodyPr/>
          <a:lstStyle/>
          <a:p>
            <a:fld id="{8842A83C-8322-4C00-A71E-4CA52811DAAF}"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2C651-F346-4B05-B65D-2D5AA18D30C3}" type="slidenum">
              <a:rPr lang="en-GB" smtClean="0"/>
              <a:t>‹#›</a:t>
            </a:fld>
            <a:endParaRPr lang="en-GB"/>
          </a:p>
        </p:txBody>
      </p:sp>
      <p:sp>
        <p:nvSpPr>
          <p:cNvPr id="11"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Tree>
    <p:extLst>
      <p:ext uri="{BB962C8B-B14F-4D97-AF65-F5344CB8AC3E}">
        <p14:creationId xmlns:p14="http://schemas.microsoft.com/office/powerpoint/2010/main" val="3462897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42A83C-8322-4C00-A71E-4CA52811DAAF}" type="datetimeFigureOut">
              <a:rPr lang="en-GB" smtClean="0"/>
              <a:t>24/06/2026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22C651-F346-4B05-B65D-2D5AA18D30C3}"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CAPS &amp; BOLD</a:t>
            </a:r>
            <a:endParaRPr lang="en-GB" dirty="0"/>
          </a:p>
        </p:txBody>
      </p:sp>
    </p:spTree>
    <p:extLst>
      <p:ext uri="{BB962C8B-B14F-4D97-AF65-F5344CB8AC3E}">
        <p14:creationId xmlns:p14="http://schemas.microsoft.com/office/powerpoint/2010/main" val="295293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52A7-2CD9-8F84-63E2-CBD27DEC116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5BBA9EE-9387-04B3-3B2C-D06988778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0A16FE-7050-049F-3AD6-6907E30DEA11}"/>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5" name="Footer Placeholder 4">
            <a:extLst>
              <a:ext uri="{FF2B5EF4-FFF2-40B4-BE49-F238E27FC236}">
                <a16:creationId xmlns:a16="http://schemas.microsoft.com/office/drawing/2014/main" id="{1C9841EF-C856-6F10-98C8-9183D39461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097BA-74A3-59FA-43D4-B6C9AAAEF1CA}"/>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220618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441D-ABB9-50E7-284A-45122731E4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D772F9D-2274-6710-8386-C42E8EBFC2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3A52F1A-4616-55C6-2196-FEB7DCEEF7F5}"/>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5" name="Footer Placeholder 4">
            <a:extLst>
              <a:ext uri="{FF2B5EF4-FFF2-40B4-BE49-F238E27FC236}">
                <a16:creationId xmlns:a16="http://schemas.microsoft.com/office/drawing/2014/main" id="{E3202EA2-7B9C-754E-6B83-589E45E6E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41E9D-1BD0-537F-6BA0-488766C093B5}"/>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8229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F1B8-EF7F-C636-4E16-2B958A704C5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DEC9023-9815-05AB-A135-DAB00642EE6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1FE2ED3-E4A6-91E7-B320-82D0F1DEDD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DB948D1-1DE7-937A-5FF7-D0A7EE8B321C}"/>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6" name="Footer Placeholder 5">
            <a:extLst>
              <a:ext uri="{FF2B5EF4-FFF2-40B4-BE49-F238E27FC236}">
                <a16:creationId xmlns:a16="http://schemas.microsoft.com/office/drawing/2014/main" id="{9BC888D7-7480-328C-E73C-767A639E34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E63B69-2EA5-6309-B4F4-2022E8DF9FC6}"/>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202753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6175-D2C5-354A-B9CA-A9260408C38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D3A9E9A-B5AC-6443-3A61-EEA25963C4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5FC155-647D-0CDC-43FB-4E4DA4937E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4E79968-437E-DFC2-689C-DDAB47156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B64C86-8177-ED48-63A0-7EE99616EF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60D2FB4-D603-A1B7-2F6A-6F539C326782}"/>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8" name="Footer Placeholder 7">
            <a:extLst>
              <a:ext uri="{FF2B5EF4-FFF2-40B4-BE49-F238E27FC236}">
                <a16:creationId xmlns:a16="http://schemas.microsoft.com/office/drawing/2014/main" id="{99C3B9B8-5839-6002-B365-69ADE37F94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C2D3A0-3536-FE5F-C909-74E768E44204}"/>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163347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DD8D-AF97-9074-6D96-B744B83A7B1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D8C707F-0D93-030D-BFA6-0B613A4E0422}"/>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4" name="Footer Placeholder 3">
            <a:extLst>
              <a:ext uri="{FF2B5EF4-FFF2-40B4-BE49-F238E27FC236}">
                <a16:creationId xmlns:a16="http://schemas.microsoft.com/office/drawing/2014/main" id="{FA48F9DD-5612-1B81-0860-08566EB7C5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2D99E7-5FBD-3895-E40D-66E3F0E194B5}"/>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72915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0BDD93-4448-2E22-5582-BA3BE623F86F}"/>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3" name="Footer Placeholder 2">
            <a:extLst>
              <a:ext uri="{FF2B5EF4-FFF2-40B4-BE49-F238E27FC236}">
                <a16:creationId xmlns:a16="http://schemas.microsoft.com/office/drawing/2014/main" id="{6A6C3D56-326B-423E-9585-8A13CCA8F9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FAFA0D-AC54-0F4D-E526-5A30193F2FFD}"/>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53930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F64B-F659-00CD-E54F-8515FD4C80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6630596-5133-6786-056A-770F54A2A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AD10D70-51BD-67E9-892E-DFB42CDFE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AFF512-0C81-CDEE-A802-2F42BFDB981F}"/>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6" name="Footer Placeholder 5">
            <a:extLst>
              <a:ext uri="{FF2B5EF4-FFF2-40B4-BE49-F238E27FC236}">
                <a16:creationId xmlns:a16="http://schemas.microsoft.com/office/drawing/2014/main" id="{C4DC102C-D4D2-6295-E6CA-D67007DEFE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A2AC-8650-19E6-3FA3-F875BE74B146}"/>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323270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4079-9374-170D-B159-1F88BD44C0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ED5D144-B49B-5097-6F08-C8B7BA20E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BFCD88-9FEC-9100-FAD2-4D628D10C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6EFD34-70AE-557D-B1BD-5671B97305CE}"/>
              </a:ext>
            </a:extLst>
          </p:cNvPr>
          <p:cNvSpPr>
            <a:spLocks noGrp="1"/>
          </p:cNvSpPr>
          <p:nvPr>
            <p:ph type="dt" sz="half" idx="10"/>
          </p:nvPr>
        </p:nvSpPr>
        <p:spPr/>
        <p:txBody>
          <a:bodyPr/>
          <a:lstStyle/>
          <a:p>
            <a:fld id="{A270571C-360D-4481-9CE5-2BF8A239549D}" type="datetimeFigureOut">
              <a:rPr lang="en-GB" smtClean="0"/>
              <a:t>24/06/2026</a:t>
            </a:fld>
            <a:endParaRPr lang="en-GB"/>
          </a:p>
        </p:txBody>
      </p:sp>
      <p:sp>
        <p:nvSpPr>
          <p:cNvPr id="6" name="Footer Placeholder 5">
            <a:extLst>
              <a:ext uri="{FF2B5EF4-FFF2-40B4-BE49-F238E27FC236}">
                <a16:creationId xmlns:a16="http://schemas.microsoft.com/office/drawing/2014/main" id="{C428FB05-1062-2657-591A-FB3E0AB17C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4D9B88-10F1-7E58-B0B1-8CB52669A5D4}"/>
              </a:ext>
            </a:extLst>
          </p:cNvPr>
          <p:cNvSpPr>
            <a:spLocks noGrp="1"/>
          </p:cNvSpPr>
          <p:nvPr>
            <p:ph type="sldNum" sz="quarter" idx="12"/>
          </p:nvPr>
        </p:nvSpPr>
        <p:spPr/>
        <p:txBody>
          <a:bodyPr/>
          <a:lstStyle/>
          <a:p>
            <a:fld id="{F8D8BF3E-C1F1-49D1-AA46-C398253C4790}" type="slidenum">
              <a:rPr lang="en-GB" smtClean="0"/>
              <a:t>‹#›</a:t>
            </a:fld>
            <a:endParaRPr lang="en-GB"/>
          </a:p>
        </p:txBody>
      </p:sp>
    </p:spTree>
    <p:extLst>
      <p:ext uri="{BB962C8B-B14F-4D97-AF65-F5344CB8AC3E}">
        <p14:creationId xmlns:p14="http://schemas.microsoft.com/office/powerpoint/2010/main" val="405999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27DC2-A3E5-3319-E39A-1E58C7A5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7BB4F11-24A9-87BD-A5F6-9EB627837D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F3263E-89F5-5B2D-DE48-66F864C719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70571C-360D-4481-9CE5-2BF8A239549D}" type="datetimeFigureOut">
              <a:rPr lang="en-GB" smtClean="0"/>
              <a:t>24/06/2026</a:t>
            </a:fld>
            <a:endParaRPr lang="en-GB"/>
          </a:p>
        </p:txBody>
      </p:sp>
      <p:sp>
        <p:nvSpPr>
          <p:cNvPr id="5" name="Footer Placeholder 4">
            <a:extLst>
              <a:ext uri="{FF2B5EF4-FFF2-40B4-BE49-F238E27FC236}">
                <a16:creationId xmlns:a16="http://schemas.microsoft.com/office/drawing/2014/main" id="{370267FF-A6EC-EA89-13D8-1533C1423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040BA2C-0895-DD0A-79AD-DCA9257BA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D8BF3E-C1F1-49D1-AA46-C398253C4790}" type="slidenum">
              <a:rPr lang="en-GB" smtClean="0"/>
              <a:t>‹#›</a:t>
            </a:fld>
            <a:endParaRPr lang="en-GB"/>
          </a:p>
        </p:txBody>
      </p:sp>
    </p:spTree>
    <p:extLst>
      <p:ext uri="{BB962C8B-B14F-4D97-AF65-F5344CB8AC3E}">
        <p14:creationId xmlns:p14="http://schemas.microsoft.com/office/powerpoint/2010/main" val="109670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24/06/2026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7" name="Picture 6" descr="A picture containing rectangle&#10;&#10;Description automatically generated">
            <a:extLst>
              <a:ext uri="{FF2B5EF4-FFF2-40B4-BE49-F238E27FC236}">
                <a16:creationId xmlns:a16="http://schemas.microsoft.com/office/drawing/2014/main" id="{BA575A95-ECF6-721C-7131-F61BA963A124}"/>
              </a:ext>
            </a:extLst>
          </p:cNvPr>
          <p:cNvPicPr>
            <a:picLocks noChangeAspect="1"/>
          </p:cNvPicPr>
          <p:nvPr userDrawn="1"/>
        </p:nvPicPr>
        <p:blipFill>
          <a:blip r:embed="rId9"/>
          <a:stretch>
            <a:fillRect/>
          </a:stretch>
        </p:blipFill>
        <p:spPr>
          <a:xfrm>
            <a:off x="0" y="7188"/>
            <a:ext cx="12192000" cy="6843623"/>
          </a:xfrm>
          <a:prstGeom prst="rect">
            <a:avLst/>
          </a:prstGeom>
        </p:spPr>
      </p:pic>
    </p:spTree>
    <p:extLst>
      <p:ext uri="{BB962C8B-B14F-4D97-AF65-F5344CB8AC3E}">
        <p14:creationId xmlns:p14="http://schemas.microsoft.com/office/powerpoint/2010/main" val="17496946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1"/><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www.rawpixel.com/search/child?sort=curated&amp;page=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lena.Nicolaou@newham.gov.uk" TargetMode="External"/><Relationship Id="rId2" Type="http://schemas.openxmlformats.org/officeDocument/2006/relationships/hyperlink" Target="mailto:Natalie.Newton@newham.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fficeArt object">
            <a:extLst>
              <a:ext uri="{FF2B5EF4-FFF2-40B4-BE49-F238E27FC236}">
                <a16:creationId xmlns:a16="http://schemas.microsoft.com/office/drawing/2014/main" id="{0B7E6748-20C2-EA09-F374-F609F0916BFA}"/>
              </a:ext>
            </a:extLst>
          </p:cNvPr>
          <p:cNvPicPr/>
          <p:nvPr/>
        </p:nvPicPr>
        <p:blipFill>
          <a:blip r:embed="rId2"/>
          <a:stretch>
            <a:fillRect/>
          </a:stretch>
        </p:blipFill>
        <p:spPr>
          <a:xfrm>
            <a:off x="1289303" y="1119116"/>
            <a:ext cx="9128395" cy="2213635"/>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AEEBC-0188-776E-D12A-E4F278A2FFB9}"/>
              </a:ext>
            </a:extLst>
          </p:cNvPr>
          <p:cNvSpPr>
            <a:spLocks noGrp="1"/>
          </p:cNvSpPr>
          <p:nvPr>
            <p:ph type="ctrTitle"/>
          </p:nvPr>
        </p:nvSpPr>
        <p:spPr>
          <a:xfrm>
            <a:off x="1289304" y="3429000"/>
            <a:ext cx="8921672" cy="1713305"/>
          </a:xfrm>
        </p:spPr>
        <p:txBody>
          <a:bodyPr anchor="b">
            <a:normAutofit fontScale="90000"/>
          </a:bodyPr>
          <a:lstStyle/>
          <a:p>
            <a:r>
              <a:rPr lang="en-GB" sz="8000" dirty="0"/>
              <a:t>Newham Child Neglect Tool Kit</a:t>
            </a:r>
          </a:p>
        </p:txBody>
      </p:sp>
      <p:sp>
        <p:nvSpPr>
          <p:cNvPr id="3" name="Subtitle 2">
            <a:extLst>
              <a:ext uri="{FF2B5EF4-FFF2-40B4-BE49-F238E27FC236}">
                <a16:creationId xmlns:a16="http://schemas.microsoft.com/office/drawing/2014/main" id="{07C914D2-8E56-C602-E7D4-3C1FE09AAE16}"/>
              </a:ext>
            </a:extLst>
          </p:cNvPr>
          <p:cNvSpPr>
            <a:spLocks noGrp="1"/>
          </p:cNvSpPr>
          <p:nvPr>
            <p:ph type="subTitle" idx="1"/>
          </p:nvPr>
        </p:nvSpPr>
        <p:spPr>
          <a:xfrm>
            <a:off x="1289303" y="5142305"/>
            <a:ext cx="7321298" cy="753165"/>
          </a:xfrm>
        </p:spPr>
        <p:txBody>
          <a:bodyPr anchor="t">
            <a:noAutofit/>
          </a:bodyPr>
          <a:lstStyle/>
          <a:p>
            <a:pPr algn="l"/>
            <a:r>
              <a:rPr lang="en-GB" sz="1800" dirty="0"/>
              <a:t>Natalie Newton –NSCP Service Manager </a:t>
            </a:r>
          </a:p>
          <a:p>
            <a:pPr algn="l"/>
            <a:r>
              <a:rPr lang="en-GB" sz="1800" dirty="0"/>
              <a:t>Elena Nicolaou – LBN CYPS Workforce Development Lead</a:t>
            </a:r>
          </a:p>
          <a:p>
            <a:pPr algn="l"/>
            <a:r>
              <a:rPr lang="en-GB" sz="1800" dirty="0"/>
              <a:t>9</a:t>
            </a:r>
            <a:r>
              <a:rPr lang="en-GB" sz="1800" baseline="30000" dirty="0"/>
              <a:t>th</a:t>
            </a:r>
            <a:r>
              <a:rPr lang="en-GB" sz="1800" dirty="0"/>
              <a:t> June 2026 </a:t>
            </a:r>
          </a:p>
        </p:txBody>
      </p:sp>
    </p:spTree>
    <p:extLst>
      <p:ext uri="{BB962C8B-B14F-4D97-AF65-F5344CB8AC3E}">
        <p14:creationId xmlns:p14="http://schemas.microsoft.com/office/powerpoint/2010/main" val="379412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F94E-396E-9CCC-0880-593842DC3D82}"/>
              </a:ext>
            </a:extLst>
          </p:cNvPr>
          <p:cNvSpPr>
            <a:spLocks noGrp="1"/>
          </p:cNvSpPr>
          <p:nvPr>
            <p:ph type="title"/>
          </p:nvPr>
        </p:nvSpPr>
        <p:spPr>
          <a:xfrm>
            <a:off x="838200" y="365126"/>
            <a:ext cx="10515600" cy="635000"/>
          </a:xfrm>
        </p:spPr>
        <p:txBody>
          <a:bodyPr>
            <a:normAutofit fontScale="90000"/>
          </a:bodyPr>
          <a:lstStyle/>
          <a:p>
            <a:r>
              <a:rPr lang="en-GB" b="1" dirty="0">
                <a:solidFill>
                  <a:schemeClr val="bg1"/>
                </a:solidFill>
              </a:rPr>
              <a:t>Anti-poverty &amp; Anti-Discriminatory practice</a:t>
            </a:r>
          </a:p>
        </p:txBody>
      </p:sp>
      <p:sp>
        <p:nvSpPr>
          <p:cNvPr id="3" name="Content Placeholder 2">
            <a:extLst>
              <a:ext uri="{FF2B5EF4-FFF2-40B4-BE49-F238E27FC236}">
                <a16:creationId xmlns:a16="http://schemas.microsoft.com/office/drawing/2014/main" id="{9A3619CA-E19D-526B-380A-BE50920A23C7}"/>
              </a:ext>
            </a:extLst>
          </p:cNvPr>
          <p:cNvSpPr>
            <a:spLocks noGrp="1"/>
          </p:cNvSpPr>
          <p:nvPr>
            <p:ph idx="1"/>
          </p:nvPr>
        </p:nvSpPr>
        <p:spPr>
          <a:xfrm>
            <a:off x="180975" y="1362076"/>
            <a:ext cx="11172825" cy="4814888"/>
          </a:xfrm>
        </p:spPr>
        <p:txBody>
          <a:bodyPr>
            <a:normAutofit lnSpcReduction="10000"/>
          </a:bodyPr>
          <a:lstStyle/>
          <a:p>
            <a:pPr marL="0" indent="0">
              <a:buNone/>
            </a:pPr>
            <a:r>
              <a:rPr lang="en-GB" sz="2000" b="1" dirty="0"/>
              <a:t>Recognising the link between poverty and neglect</a:t>
            </a:r>
          </a:p>
          <a:p>
            <a:r>
              <a:rPr lang="en-GB" sz="2000" dirty="0"/>
              <a:t>Poverty increases risk factors (e.g. housing instability, food insecurity, parental stress)</a:t>
            </a:r>
          </a:p>
          <a:p>
            <a:r>
              <a:rPr lang="en-GB" sz="2000" dirty="0"/>
              <a:t>Poverty is not neglect-requires professional curiosity</a:t>
            </a:r>
          </a:p>
          <a:p>
            <a:pPr marL="0" indent="0">
              <a:buNone/>
            </a:pPr>
            <a:r>
              <a:rPr lang="en-GB" sz="2000" b="1" dirty="0"/>
              <a:t>Avoiding bias and discriminatory practice</a:t>
            </a:r>
          </a:p>
          <a:p>
            <a:r>
              <a:rPr lang="en-GB" sz="2000" dirty="0"/>
              <a:t>Risk of over identifying neglect in marginalised communities</a:t>
            </a:r>
          </a:p>
          <a:p>
            <a:r>
              <a:rPr lang="en-GB" sz="2000" dirty="0"/>
              <a:t>Risk of under-identifying in more ‘hidden’ or less visible families</a:t>
            </a:r>
          </a:p>
          <a:p>
            <a:r>
              <a:rPr lang="en-GB" sz="2000" dirty="0"/>
              <a:t>Practice must be fair, consistent and evidence-informed</a:t>
            </a:r>
          </a:p>
          <a:p>
            <a:pPr marL="0" indent="0">
              <a:buNone/>
            </a:pPr>
            <a:r>
              <a:rPr lang="en-GB" sz="2000" b="1" dirty="0"/>
              <a:t>HCP focus on Inequalities and Proportionate Universalism</a:t>
            </a:r>
          </a:p>
          <a:p>
            <a:r>
              <a:rPr lang="en-GB" sz="2000" dirty="0"/>
              <a:t>Targeted support for families with greatest needs</a:t>
            </a:r>
          </a:p>
          <a:p>
            <a:r>
              <a:rPr lang="en-GB" sz="2000" dirty="0"/>
              <a:t>Equity-driven approach to reduce health and safeguarding inequalities</a:t>
            </a:r>
          </a:p>
          <a:p>
            <a:r>
              <a:rPr lang="en-GB" sz="2000" dirty="0"/>
              <a:t>Strengths-based and culturally competent practice</a:t>
            </a:r>
          </a:p>
          <a:p>
            <a:r>
              <a:rPr lang="en-GB" sz="2000" dirty="0"/>
              <a:t>Addressing wider determinants alongside safeguarding</a:t>
            </a:r>
          </a:p>
          <a:p>
            <a:r>
              <a:rPr lang="en-GB" sz="2000" dirty="0"/>
              <a:t>Professional curiosity and reflective practice</a:t>
            </a:r>
          </a:p>
        </p:txBody>
      </p:sp>
    </p:spTree>
    <p:extLst>
      <p:ext uri="{BB962C8B-B14F-4D97-AF65-F5344CB8AC3E}">
        <p14:creationId xmlns:p14="http://schemas.microsoft.com/office/powerpoint/2010/main" val="135325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7B32-151B-7EFD-369A-BF783C816431}"/>
              </a:ext>
            </a:extLst>
          </p:cNvPr>
          <p:cNvSpPr>
            <a:spLocks noGrp="1"/>
          </p:cNvSpPr>
          <p:nvPr>
            <p:ph type="title"/>
          </p:nvPr>
        </p:nvSpPr>
        <p:spPr>
          <a:xfrm>
            <a:off x="199380" y="89377"/>
            <a:ext cx="2191395" cy="6627682"/>
          </a:xfrm>
          <a:solidFill>
            <a:srgbClr val="009999"/>
          </a:solidFill>
        </p:spPr>
        <p:txBody>
          <a:bodyPr anchor="t">
            <a:normAutofit/>
          </a:bodyPr>
          <a:lstStyle/>
          <a:p>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r>
              <a:rPr lang="en-US" sz="3600" b="1" dirty="0">
                <a:solidFill>
                  <a:schemeClr val="bg1"/>
                </a:solidFill>
              </a:rPr>
              <a:t>Key </a:t>
            </a:r>
            <a:br>
              <a:rPr lang="en-US" sz="3600" b="1" dirty="0">
                <a:solidFill>
                  <a:schemeClr val="bg1"/>
                </a:solidFill>
              </a:rPr>
            </a:br>
            <a:r>
              <a:rPr lang="en-US" sz="3600" b="1" dirty="0">
                <a:solidFill>
                  <a:schemeClr val="bg1"/>
                </a:solidFill>
              </a:rPr>
              <a:t>Takeaways</a:t>
            </a:r>
          </a:p>
        </p:txBody>
      </p:sp>
      <p:pic>
        <p:nvPicPr>
          <p:cNvPr id="8" name="Picture Placeholder 7">
            <a:extLst>
              <a:ext uri="{FF2B5EF4-FFF2-40B4-BE49-F238E27FC236}">
                <a16:creationId xmlns:a16="http://schemas.microsoft.com/office/drawing/2014/main" id="{61BDBBE0-13E7-D17C-25F1-E3B7E669EA3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53" b="37623"/>
          <a:stretch>
            <a:fillRect/>
          </a:stretch>
        </p:blipFill>
        <p:spPr>
          <a:xfrm>
            <a:off x="2656113" y="89377"/>
            <a:ext cx="7938551" cy="1773799"/>
          </a:xfrm>
          <a:noFill/>
        </p:spPr>
      </p:pic>
      <p:sp>
        <p:nvSpPr>
          <p:cNvPr id="4" name="Content Placeholder 3">
            <a:extLst>
              <a:ext uri="{FF2B5EF4-FFF2-40B4-BE49-F238E27FC236}">
                <a16:creationId xmlns:a16="http://schemas.microsoft.com/office/drawing/2014/main" id="{2FD9888E-FBAD-B5EB-9AE8-A62D2820507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56114" y="2025887"/>
            <a:ext cx="9336506" cy="4691172"/>
          </a:xfrm>
        </p:spPr>
        <p:txBody>
          <a:bodyPr>
            <a:normAutofit fontScale="70000" lnSpcReduction="20000"/>
          </a:bodyPr>
          <a:lstStyle/>
          <a:p>
            <a:pPr marL="0" indent="0">
              <a:lnSpc>
                <a:spcPct val="110000"/>
              </a:lnSpc>
              <a:spcBef>
                <a:spcPts val="2500"/>
              </a:spcBef>
              <a:buFont typeface="Arial" panose="020B0604020202020204" pitchFamily="34" charset="0"/>
              <a:buNone/>
            </a:pPr>
            <a:r>
              <a:rPr lang="en-GB" sz="2300" b="1" dirty="0"/>
              <a:t>Healthy Child Programme Importance</a:t>
            </a:r>
          </a:p>
          <a:p>
            <a:pPr marL="0" lvl="1" indent="0">
              <a:lnSpc>
                <a:spcPct val="110000"/>
              </a:lnSpc>
              <a:buFont typeface="Arial" panose="020B0604020202020204" pitchFamily="34" charset="0"/>
              <a:buNone/>
            </a:pPr>
            <a:r>
              <a:rPr lang="en-GB" sz="2300" dirty="0"/>
              <a:t>The Healthy Child Programme is a vital tool for safeguarding children's health and wellbeing in early stages.</a:t>
            </a:r>
          </a:p>
          <a:p>
            <a:pPr marL="0" indent="0">
              <a:lnSpc>
                <a:spcPct val="110000"/>
              </a:lnSpc>
              <a:spcBef>
                <a:spcPts val="2500"/>
              </a:spcBef>
              <a:buFont typeface="Arial" panose="020B0604020202020204" pitchFamily="34" charset="0"/>
              <a:buNone/>
            </a:pPr>
            <a:r>
              <a:rPr lang="en-GB" sz="2300" b="1" dirty="0"/>
              <a:t>Early Identification and Intervention</a:t>
            </a:r>
          </a:p>
          <a:p>
            <a:pPr marL="0" lvl="1" indent="0">
              <a:lnSpc>
                <a:spcPct val="110000"/>
              </a:lnSpc>
              <a:buFont typeface="Arial" panose="020B0604020202020204" pitchFamily="34" charset="0"/>
              <a:buNone/>
            </a:pPr>
            <a:r>
              <a:rPr lang="en-GB" sz="2300" dirty="0"/>
              <a:t>The neglect tool will support Health professionals play a crucial role in identifying neglect early and intervening effectively to protect children.</a:t>
            </a:r>
          </a:p>
          <a:p>
            <a:pPr marL="0" indent="0">
              <a:lnSpc>
                <a:spcPct val="110000"/>
              </a:lnSpc>
              <a:spcBef>
                <a:spcPts val="2500"/>
              </a:spcBef>
              <a:buFont typeface="Arial" panose="020B0604020202020204" pitchFamily="34" charset="0"/>
              <a:buNone/>
            </a:pPr>
            <a:r>
              <a:rPr lang="en-GB" sz="2300" b="1" dirty="0"/>
              <a:t>Collaboration and Professional Curiosity</a:t>
            </a:r>
          </a:p>
          <a:p>
            <a:pPr marL="0" lvl="1" indent="0">
              <a:lnSpc>
                <a:spcPct val="110000"/>
              </a:lnSpc>
              <a:buFont typeface="Arial" panose="020B0604020202020204" pitchFamily="34" charset="0"/>
              <a:buNone/>
            </a:pPr>
            <a:r>
              <a:rPr lang="en-GB" sz="2300" dirty="0"/>
              <a:t>Maintaining professional curiosity and collaborating with others enhances safeguarding outcomes for vulnerable children.</a:t>
            </a:r>
          </a:p>
          <a:p>
            <a:pPr>
              <a:spcBef>
                <a:spcPts val="2500"/>
              </a:spcBef>
            </a:pPr>
            <a:r>
              <a:rPr lang="en-US" sz="2300" b="1" dirty="0"/>
              <a:t>Information Sharing</a:t>
            </a:r>
          </a:p>
          <a:p>
            <a:pPr marL="0" lvl="1"/>
            <a:r>
              <a:rPr lang="en-US" sz="2300" dirty="0"/>
              <a:t>Sharing concerns of neglect with children social care, contributing to multiagency assessments and decision making is important</a:t>
            </a:r>
          </a:p>
          <a:p>
            <a:pPr>
              <a:spcBef>
                <a:spcPts val="2500"/>
              </a:spcBef>
            </a:pPr>
            <a:r>
              <a:rPr lang="en-US" sz="2300" b="1" dirty="0"/>
              <a:t>Shared Responsibility</a:t>
            </a:r>
          </a:p>
          <a:p>
            <a:pPr marL="0" lvl="1"/>
            <a:r>
              <a:rPr lang="en-US" sz="2300" dirty="0"/>
              <a:t>Safeguarding is everyone’s business, therefore, all professionals have a responsibility to identifying signs of neglect to ensure timely intervention.</a:t>
            </a:r>
          </a:p>
          <a:p>
            <a:pPr marL="0" lvl="1" indent="0">
              <a:lnSpc>
                <a:spcPct val="110000"/>
              </a:lnSpc>
              <a:buFont typeface="Arial" panose="020B0604020202020204" pitchFamily="34" charset="0"/>
              <a:buNone/>
            </a:pPr>
            <a:endParaRPr lang="en-GB" sz="1800" dirty="0"/>
          </a:p>
          <a:p>
            <a:pPr marL="0" lvl="1" indent="0">
              <a:lnSpc>
                <a:spcPct val="110000"/>
              </a:lnSpc>
              <a:buFont typeface="Arial" panose="020B0604020202020204" pitchFamily="34" charset="0"/>
              <a:buNone/>
            </a:pPr>
            <a:endParaRPr lang="en-GB" sz="1800" dirty="0"/>
          </a:p>
          <a:p>
            <a:pPr marL="0" lvl="1" indent="0">
              <a:lnSpc>
                <a:spcPct val="110000"/>
              </a:lnSpc>
              <a:buFont typeface="Arial" panose="020B0604020202020204" pitchFamily="34" charset="0"/>
              <a:buNone/>
            </a:pPr>
            <a:endParaRPr lang="en-GB" sz="1800" dirty="0"/>
          </a:p>
        </p:txBody>
      </p:sp>
    </p:spTree>
    <p:extLst>
      <p:ext uri="{BB962C8B-B14F-4D97-AF65-F5344CB8AC3E}">
        <p14:creationId xmlns:p14="http://schemas.microsoft.com/office/powerpoint/2010/main" val="19590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AD4B-1E56-0863-8F5A-92D6E62E3713}"/>
              </a:ext>
            </a:extLst>
          </p:cNvPr>
          <p:cNvSpPr>
            <a:spLocks noGrp="1"/>
          </p:cNvSpPr>
          <p:nvPr>
            <p:ph type="title"/>
          </p:nvPr>
        </p:nvSpPr>
        <p:spPr>
          <a:xfrm>
            <a:off x="6297673" y="329919"/>
            <a:ext cx="5633644" cy="1026928"/>
          </a:xfrm>
          <a:solidFill>
            <a:srgbClr val="009999"/>
          </a:solidFill>
        </p:spPr>
        <p:txBody>
          <a:bodyPr anchor="t">
            <a:normAutofit/>
          </a:bodyPr>
          <a:lstStyle/>
          <a:p>
            <a:r>
              <a:rPr lang="en-US" b="1" dirty="0">
                <a:solidFill>
                  <a:schemeClr val="bg1"/>
                </a:solidFill>
              </a:rPr>
              <a:t>SUMMARY</a:t>
            </a:r>
          </a:p>
        </p:txBody>
      </p:sp>
      <p:pic>
        <p:nvPicPr>
          <p:cNvPr id="5" name="Content Placeholder 4" descr="Teamwork concept with a circle of people.">
            <a:extLst>
              <a:ext uri="{FF2B5EF4-FFF2-40B4-BE49-F238E27FC236}">
                <a16:creationId xmlns:a16="http://schemas.microsoft.com/office/drawing/2014/main" id="{2C4E0822-CF2A-42BE-B13B-40D0C44174B7}"/>
              </a:ext>
            </a:extLst>
          </p:cNvPr>
          <p:cNvPicPr>
            <a:picLocks noGrp="1" noChangeAspect="1"/>
          </p:cNvPicPr>
          <p:nvPr>
            <p:ph type="pic" sz="quarter" idx="13"/>
          </p:nvPr>
        </p:nvPicPr>
        <p:blipFill>
          <a:blip r:embed="rId3"/>
          <a:srcRect t="4276" r="1" b="6398"/>
          <a:stretch>
            <a:fillRect/>
          </a:stretch>
        </p:blipFill>
        <p:spPr>
          <a:xfrm>
            <a:off x="533400" y="533399"/>
            <a:ext cx="5360928" cy="5791201"/>
          </a:xfrm>
        </p:spPr>
      </p:pic>
      <p:sp>
        <p:nvSpPr>
          <p:cNvPr id="4" name="Content Placeholder 3">
            <a:extLst>
              <a:ext uri="{FF2B5EF4-FFF2-40B4-BE49-F238E27FC236}">
                <a16:creationId xmlns:a16="http://schemas.microsoft.com/office/drawing/2014/main" id="{0FA462EE-EF6C-8A06-5D61-F4ED0A5E669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60788" y="1485041"/>
            <a:ext cx="5706957" cy="5043040"/>
          </a:xfrm>
        </p:spPr>
        <p:txBody>
          <a:bodyPr>
            <a:normAutofit fontScale="92500" lnSpcReduction="20000"/>
          </a:bodyPr>
          <a:lstStyle/>
          <a:p>
            <a:pPr marL="0" lvl="0" indent="0" eaLnBrk="0" fontAlgn="base" hangingPunct="0">
              <a:lnSpc>
                <a:spcPct val="100000"/>
              </a:lnSpc>
              <a:spcBef>
                <a:spcPct val="0"/>
              </a:spcBef>
              <a:spcAft>
                <a:spcPct val="0"/>
              </a:spcAft>
              <a:buFontTx/>
              <a:buChar char="•"/>
            </a:pPr>
            <a:r>
              <a:rPr lang="en-US" altLang="en-US" dirty="0">
                <a:latin typeface="Arial" panose="020B0604020202020204" pitchFamily="34" charset="0"/>
              </a:rPr>
              <a:t>The </a:t>
            </a:r>
            <a:r>
              <a:rPr lang="en-US" altLang="en-US" b="1" dirty="0">
                <a:latin typeface="Arial" panose="020B0604020202020204" pitchFamily="34" charset="0"/>
              </a:rPr>
              <a:t>Healthy Child Programme 2026</a:t>
            </a:r>
            <a:r>
              <a:rPr lang="en-US" altLang="en-US" dirty="0">
                <a:latin typeface="Arial" panose="020B0604020202020204" pitchFamily="34" charset="0"/>
              </a:rPr>
              <a:t> provides a structured, evidence‑based framework that enables early identification of neglect.</a:t>
            </a:r>
          </a:p>
          <a:p>
            <a:pPr marL="0" lvl="0" indent="0" eaLnBrk="0" fontAlgn="base" hangingPunct="0">
              <a:lnSpc>
                <a:spcPct val="100000"/>
              </a:lnSpc>
              <a:spcBef>
                <a:spcPct val="0"/>
              </a:spcBef>
              <a:spcAft>
                <a:spcPct val="0"/>
              </a:spcAft>
              <a:buNone/>
            </a:pPr>
            <a:endParaRPr lang="en-US" altLang="en-US"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dirty="0">
                <a:latin typeface="Arial" panose="020B0604020202020204" pitchFamily="34" charset="0"/>
              </a:rPr>
              <a:t>Health Visitors/School Nurses must use every contact as an opportunity to assess safety, wellbeing, and family context.</a:t>
            </a:r>
          </a:p>
          <a:p>
            <a:pPr marL="0" lvl="0" indent="0" eaLnBrk="0" fontAlgn="base" hangingPunct="0">
              <a:lnSpc>
                <a:spcPct val="100000"/>
              </a:lnSpc>
              <a:spcBef>
                <a:spcPct val="0"/>
              </a:spcBef>
              <a:spcAft>
                <a:spcPct val="0"/>
              </a:spcAft>
              <a:buFontTx/>
              <a:buChar char="•"/>
            </a:pPr>
            <a:endParaRPr lang="en-US" altLang="en-US" dirty="0">
              <a:latin typeface="Arial" panose="020B0604020202020204" pitchFamily="34" charset="0"/>
            </a:endParaRPr>
          </a:p>
          <a:p>
            <a:pPr marL="0" indent="0" eaLnBrk="0" fontAlgn="base" hangingPunct="0">
              <a:lnSpc>
                <a:spcPct val="100000"/>
              </a:lnSpc>
              <a:spcBef>
                <a:spcPct val="0"/>
              </a:spcBef>
              <a:spcAft>
                <a:spcPct val="0"/>
              </a:spcAft>
              <a:buFontTx/>
              <a:buChar char="•"/>
            </a:pPr>
            <a:r>
              <a:rPr lang="en-US" altLang="en-US" dirty="0">
                <a:latin typeface="Arial" panose="020B0604020202020204" pitchFamily="34" charset="0"/>
              </a:rPr>
              <a:t>Mandated reviews, proportionate universalism, and multi‑agency collaboration make neglect detection a core function of public health nursing.</a:t>
            </a:r>
          </a:p>
          <a:p>
            <a:pPr marL="0" lvl="0" indent="0" eaLnBrk="0" fontAlgn="base" hangingPunct="0">
              <a:lnSpc>
                <a:spcPct val="100000"/>
              </a:lnSpc>
              <a:spcBef>
                <a:spcPct val="0"/>
              </a:spcBef>
              <a:spcAft>
                <a:spcPct val="0"/>
              </a:spcAft>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021220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1CCE36-307B-9FD3-5F65-E0BA8861187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3B6458-8D14-D61C-053B-BFB822C2E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64360E8-765D-20B8-65FC-36CB09D24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B3C88-1706-F170-7E43-5AF135E392AA}"/>
              </a:ext>
            </a:extLst>
          </p:cNvPr>
          <p:cNvSpPr>
            <a:spLocks noGrp="1"/>
          </p:cNvSpPr>
          <p:nvPr>
            <p:ph type="title"/>
          </p:nvPr>
        </p:nvSpPr>
        <p:spPr>
          <a:xfrm>
            <a:off x="686834" y="1153572"/>
            <a:ext cx="3200400" cy="4461163"/>
          </a:xfrm>
        </p:spPr>
        <p:txBody>
          <a:bodyPr>
            <a:normAutofit/>
          </a:bodyPr>
          <a:lstStyle/>
          <a:p>
            <a:r>
              <a:rPr lang="en-GB" b="1">
                <a:solidFill>
                  <a:srgbClr val="FFFFFF"/>
                </a:solidFill>
              </a:rPr>
              <a:t>Introducing the Newham Child Neglect Toolkit</a:t>
            </a:r>
            <a:br>
              <a:rPr lang="en-GB">
                <a:solidFill>
                  <a:srgbClr val="FFFFFF"/>
                </a:solidFill>
              </a:rPr>
            </a:br>
            <a:endParaRPr lang="en-GB">
              <a:solidFill>
                <a:srgbClr val="FFFFFF"/>
              </a:solidFill>
            </a:endParaRPr>
          </a:p>
        </p:txBody>
      </p:sp>
      <p:sp>
        <p:nvSpPr>
          <p:cNvPr id="12" name="Arc 11">
            <a:extLst>
              <a:ext uri="{FF2B5EF4-FFF2-40B4-BE49-F238E27FC236}">
                <a16:creationId xmlns:a16="http://schemas.microsoft.com/office/drawing/2014/main" id="{8C4BC473-5DA1-D833-1AA2-F85718378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8EEAED3-1370-A9A4-7E1E-A4B5256D8CB6}"/>
              </a:ext>
            </a:extLst>
          </p:cNvPr>
          <p:cNvSpPr>
            <a:spLocks noGrp="1"/>
          </p:cNvSpPr>
          <p:nvPr>
            <p:ph idx="1"/>
          </p:nvPr>
        </p:nvSpPr>
        <p:spPr>
          <a:xfrm>
            <a:off x="4447308" y="591344"/>
            <a:ext cx="6906491" cy="5585619"/>
          </a:xfrm>
        </p:spPr>
        <p:txBody>
          <a:bodyPr anchor="ctr">
            <a:normAutofit/>
          </a:bodyPr>
          <a:lstStyle/>
          <a:p>
            <a:pPr marL="0" indent="0">
              <a:buNone/>
            </a:pPr>
            <a:r>
              <a:rPr lang="en-GB" b="1" dirty="0"/>
              <a:t>Child Neglect Checklist</a:t>
            </a:r>
          </a:p>
          <a:p>
            <a:pPr marL="0" indent="0">
              <a:buNone/>
            </a:pPr>
            <a:endParaRPr lang="en-GB" dirty="0"/>
          </a:p>
          <a:p>
            <a:r>
              <a:rPr lang="en-GB" dirty="0"/>
              <a:t>This checklist aims to help with identifying child neglect and is for professionals who go into people’s homes and might see things that others wouldn’t see. </a:t>
            </a:r>
          </a:p>
          <a:p>
            <a:r>
              <a:rPr lang="en-GB" dirty="0"/>
              <a:t>You can use this checklist to record anything that you’ve seen, heard or smelled in a home where there are children, and something hasn’t felt quite right. </a:t>
            </a:r>
          </a:p>
          <a:p>
            <a:endParaRPr lang="en-GB" dirty="0"/>
          </a:p>
        </p:txBody>
      </p:sp>
    </p:spTree>
    <p:extLst>
      <p:ext uri="{BB962C8B-B14F-4D97-AF65-F5344CB8AC3E}">
        <p14:creationId xmlns:p14="http://schemas.microsoft.com/office/powerpoint/2010/main" val="313157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D47F8C-05D4-D090-B524-4F3FD868A241}"/>
              </a:ext>
            </a:extLst>
          </p:cNvPr>
          <p:cNvPicPr>
            <a:picLocks noGrp="1" noChangeAspect="1"/>
          </p:cNvPicPr>
          <p:nvPr>
            <p:ph idx="1"/>
          </p:nvPr>
        </p:nvPicPr>
        <p:blipFill>
          <a:blip r:embed="rId2"/>
          <a:stretch>
            <a:fillRect/>
          </a:stretch>
        </p:blipFill>
        <p:spPr>
          <a:xfrm>
            <a:off x="807832" y="643466"/>
            <a:ext cx="10576335" cy="5571067"/>
          </a:xfrm>
          <a:prstGeom prst="rect">
            <a:avLst/>
          </a:prstGeom>
        </p:spPr>
      </p:pic>
    </p:spTree>
    <p:extLst>
      <p:ext uri="{BB962C8B-B14F-4D97-AF65-F5344CB8AC3E}">
        <p14:creationId xmlns:p14="http://schemas.microsoft.com/office/powerpoint/2010/main" val="192794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85CA4-9D5B-CD28-8FDD-BD09D70AF393}"/>
              </a:ext>
            </a:extLst>
          </p:cNvPr>
          <p:cNvSpPr>
            <a:spLocks noGrp="1"/>
          </p:cNvSpPr>
          <p:nvPr>
            <p:ph type="title"/>
          </p:nvPr>
        </p:nvSpPr>
        <p:spPr>
          <a:xfrm>
            <a:off x="686834" y="1153572"/>
            <a:ext cx="3200400" cy="4461163"/>
          </a:xfrm>
        </p:spPr>
        <p:txBody>
          <a:bodyPr>
            <a:normAutofit/>
          </a:bodyPr>
          <a:lstStyle/>
          <a:p>
            <a:r>
              <a:rPr lang="en-GB" b="1">
                <a:solidFill>
                  <a:srgbClr val="FFFFFF"/>
                </a:solidFill>
              </a:rPr>
              <a:t>Child Neglect Screening Tool </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2EE784-C7FE-84BD-51AB-AED3FCE09C0A}"/>
              </a:ext>
            </a:extLst>
          </p:cNvPr>
          <p:cNvSpPr>
            <a:spLocks noGrp="1"/>
          </p:cNvSpPr>
          <p:nvPr>
            <p:ph idx="1"/>
          </p:nvPr>
        </p:nvSpPr>
        <p:spPr>
          <a:xfrm>
            <a:off x="4447308" y="591344"/>
            <a:ext cx="6906491" cy="5585619"/>
          </a:xfrm>
        </p:spPr>
        <p:txBody>
          <a:bodyPr anchor="ctr">
            <a:normAutofit/>
          </a:bodyPr>
          <a:lstStyle/>
          <a:p>
            <a:r>
              <a:rPr lang="en-GB" dirty="0"/>
              <a:t>This multi-agency child neglect screening tool is designed to help you consider whether a child (0-18) is subject to neglect and what needs to happen next. </a:t>
            </a:r>
          </a:p>
          <a:p>
            <a:r>
              <a:rPr lang="en-GB" dirty="0"/>
              <a:t>It can help to provide a plan of support or get another agency involved. Remember child neglect that is not responded to, just gets worse. </a:t>
            </a:r>
          </a:p>
          <a:p>
            <a:r>
              <a:rPr lang="en-GB" dirty="0"/>
              <a:t>Change is unlikely without intervention. Early action really does help. You can include all children in this one tool.</a:t>
            </a:r>
          </a:p>
        </p:txBody>
      </p:sp>
    </p:spTree>
    <p:extLst>
      <p:ext uri="{BB962C8B-B14F-4D97-AF65-F5344CB8AC3E}">
        <p14:creationId xmlns:p14="http://schemas.microsoft.com/office/powerpoint/2010/main" val="361650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CA12F7-3F44-03E2-422F-240A913956C8}"/>
              </a:ext>
            </a:extLst>
          </p:cNvPr>
          <p:cNvPicPr>
            <a:picLocks noGrp="1" noChangeAspect="1"/>
          </p:cNvPicPr>
          <p:nvPr>
            <p:ph idx="1"/>
          </p:nvPr>
        </p:nvPicPr>
        <p:blipFill>
          <a:blip r:embed="rId3"/>
          <a:stretch>
            <a:fillRect/>
          </a:stretch>
        </p:blipFill>
        <p:spPr>
          <a:xfrm>
            <a:off x="420624" y="634322"/>
            <a:ext cx="11247119" cy="6103700"/>
          </a:xfrm>
          <a:prstGeom prst="rect">
            <a:avLst/>
          </a:prstGeom>
        </p:spPr>
      </p:pic>
    </p:spTree>
    <p:extLst>
      <p:ext uri="{BB962C8B-B14F-4D97-AF65-F5344CB8AC3E}">
        <p14:creationId xmlns:p14="http://schemas.microsoft.com/office/powerpoint/2010/main" val="86008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B3771-1534-0569-996D-79C70141B5F6}"/>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Child Neglect Identification Tool (assessment)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40CE2D-2863-898C-514D-4A7141A80038}"/>
              </a:ext>
            </a:extLst>
          </p:cNvPr>
          <p:cNvSpPr>
            <a:spLocks noGrp="1"/>
          </p:cNvSpPr>
          <p:nvPr>
            <p:ph idx="1"/>
          </p:nvPr>
        </p:nvSpPr>
        <p:spPr>
          <a:xfrm>
            <a:off x="4447308" y="591344"/>
            <a:ext cx="6906491" cy="5585619"/>
          </a:xfrm>
        </p:spPr>
        <p:txBody>
          <a:bodyPr anchor="ctr">
            <a:normAutofit/>
          </a:bodyPr>
          <a:lstStyle/>
          <a:p>
            <a:pPr marL="0" indent="0">
              <a:buNone/>
            </a:pPr>
            <a:r>
              <a:rPr lang="en-GB" sz="2000" dirty="0"/>
              <a:t>The identification tool is designed for all practitioners (in any role) who have concerns that a child's developmental needs are not being met bet by their parents (pre-birth to 18). </a:t>
            </a:r>
          </a:p>
          <a:p>
            <a:pPr marL="0" indent="0">
              <a:buNone/>
            </a:pPr>
            <a:endParaRPr lang="en-GB" sz="2000" dirty="0"/>
          </a:p>
          <a:p>
            <a:pPr marL="0" indent="0">
              <a:buNone/>
            </a:pPr>
            <a:r>
              <a:rPr lang="en-GB" sz="2000" dirty="0"/>
              <a:t>This tool is broken down into categories: </a:t>
            </a:r>
          </a:p>
          <a:p>
            <a:pPr marL="0" indent="0">
              <a:buNone/>
            </a:pPr>
            <a:r>
              <a:rPr lang="en-GB" sz="2000" dirty="0"/>
              <a:t>	1. Physical care </a:t>
            </a:r>
          </a:p>
          <a:p>
            <a:pPr marL="0" indent="0">
              <a:buNone/>
            </a:pPr>
            <a:r>
              <a:rPr lang="en-GB" sz="2000" dirty="0"/>
              <a:t>	2. Children’s health and disabilities </a:t>
            </a:r>
          </a:p>
          <a:p>
            <a:pPr marL="0" indent="0">
              <a:buNone/>
            </a:pPr>
            <a:r>
              <a:rPr lang="en-GB" sz="2000" dirty="0"/>
              <a:t>	3. Safety and supervision </a:t>
            </a:r>
          </a:p>
          <a:p>
            <a:pPr marL="0" indent="0">
              <a:buNone/>
            </a:pPr>
            <a:r>
              <a:rPr lang="en-GB" sz="2000" dirty="0"/>
              <a:t>	4. Love and care </a:t>
            </a:r>
          </a:p>
          <a:p>
            <a:pPr marL="0" indent="0">
              <a:buNone/>
            </a:pPr>
            <a:r>
              <a:rPr lang="en-GB" sz="2000" dirty="0"/>
              <a:t>	5. Stimulation and education </a:t>
            </a:r>
          </a:p>
          <a:p>
            <a:pPr marL="0" indent="0">
              <a:buNone/>
            </a:pPr>
            <a:endParaRPr lang="en-GB" sz="2000" dirty="0"/>
          </a:p>
          <a:p>
            <a:pPr marL="0" indent="0">
              <a:buNone/>
            </a:pPr>
            <a:r>
              <a:rPr lang="en-GB" sz="2000" dirty="0"/>
              <a:t>There is an analysis and plan section at the end of the document. You can complete one per child or you may complete for several children in the same family. </a:t>
            </a:r>
          </a:p>
          <a:p>
            <a:pPr marL="0" indent="0">
              <a:buNone/>
            </a:pPr>
            <a:endParaRPr lang="en-GB" sz="2000"/>
          </a:p>
        </p:txBody>
      </p:sp>
    </p:spTree>
    <p:extLst>
      <p:ext uri="{BB962C8B-B14F-4D97-AF65-F5344CB8AC3E}">
        <p14:creationId xmlns:p14="http://schemas.microsoft.com/office/powerpoint/2010/main" val="164688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CC6857-2F92-FD2C-CAC5-555C85AA2370}"/>
              </a:ext>
            </a:extLst>
          </p:cNvPr>
          <p:cNvPicPr>
            <a:picLocks noGrp="1" noChangeAspect="1"/>
          </p:cNvPicPr>
          <p:nvPr>
            <p:ph idx="1"/>
          </p:nvPr>
        </p:nvPicPr>
        <p:blipFill>
          <a:blip r:embed="rId2"/>
          <a:stretch>
            <a:fillRect/>
          </a:stretch>
        </p:blipFill>
        <p:spPr>
          <a:xfrm>
            <a:off x="533400" y="77534"/>
            <a:ext cx="11760254" cy="6519209"/>
          </a:xfrm>
          <a:prstGeom prst="rect">
            <a:avLst/>
          </a:prstGeom>
        </p:spPr>
      </p:pic>
    </p:spTree>
    <p:extLst>
      <p:ext uri="{BB962C8B-B14F-4D97-AF65-F5344CB8AC3E}">
        <p14:creationId xmlns:p14="http://schemas.microsoft.com/office/powerpoint/2010/main" val="185210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DD007-4846-DD44-BDF4-8E915F1474C8}"/>
              </a:ext>
            </a:extLst>
          </p:cNvPr>
          <p:cNvSpPr>
            <a:spLocks noGrp="1"/>
          </p:cNvSpPr>
          <p:nvPr>
            <p:ph type="title"/>
          </p:nvPr>
        </p:nvSpPr>
        <p:spPr>
          <a:xfrm>
            <a:off x="686834" y="1153572"/>
            <a:ext cx="3200400" cy="4461163"/>
          </a:xfrm>
        </p:spPr>
        <p:txBody>
          <a:bodyPr>
            <a:normAutofit/>
          </a:bodyPr>
          <a:lstStyle/>
          <a:p>
            <a:r>
              <a:rPr lang="en-GB">
                <a:solidFill>
                  <a:srgbClr val="FFFFFF"/>
                </a:solidFill>
              </a:rPr>
              <a:t>Embedding the Toolkit Across the Partnership</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E2D141CE-882B-4364-750B-0FB3517EF096}"/>
              </a:ext>
            </a:extLst>
          </p:cNvPr>
          <p:cNvSpPr>
            <a:spLocks noGrp="1"/>
          </p:cNvSpPr>
          <p:nvPr>
            <p:ph idx="1"/>
          </p:nvPr>
        </p:nvSpPr>
        <p:spPr>
          <a:xfrm>
            <a:off x="4447308" y="591344"/>
            <a:ext cx="6906491" cy="5585619"/>
          </a:xfrm>
        </p:spPr>
        <p:txBody>
          <a:bodyPr anchor="ctr">
            <a:normAutofit/>
          </a:bodyPr>
          <a:lstStyle/>
          <a:p>
            <a:pPr marL="0" indent="0">
              <a:buNone/>
            </a:pPr>
            <a:r>
              <a:rPr lang="en-GB" sz="2400"/>
              <a:t>Support available for teams and practitioners </a:t>
            </a:r>
          </a:p>
          <a:p>
            <a:pPr marL="0" indent="0">
              <a:buNone/>
            </a:pPr>
            <a:r>
              <a:rPr lang="en-GB" sz="2400"/>
              <a:t>Invitations to service meetings, forums and partnership networks</a:t>
            </a:r>
          </a:p>
          <a:p>
            <a:pPr marL="0" indent="0">
              <a:buNone/>
            </a:pPr>
            <a:r>
              <a:rPr lang="en-GB" sz="2400"/>
              <a:t>Forthcoming listening/Q&amp;A events </a:t>
            </a:r>
          </a:p>
          <a:p>
            <a:r>
              <a:rPr lang="en-GB" sz="2400" b="1"/>
              <a:t>Wednesday 16</a:t>
            </a:r>
            <a:r>
              <a:rPr lang="en-GB" sz="2400" b="1" baseline="30000"/>
              <a:t>th</a:t>
            </a:r>
            <a:r>
              <a:rPr lang="en-GB" sz="2400" b="1"/>
              <a:t> July </a:t>
            </a:r>
            <a:r>
              <a:rPr lang="en-GB" sz="2400"/>
              <a:t>10:00am – 11:00am</a:t>
            </a:r>
          </a:p>
          <a:p>
            <a:r>
              <a:rPr lang="en-GB" sz="2400" b="1"/>
              <a:t>Wednesday 17 September</a:t>
            </a:r>
            <a:r>
              <a:rPr lang="en-GB" sz="2400"/>
              <a:t> 10:00am – 11:00am</a:t>
            </a:r>
          </a:p>
          <a:p>
            <a:pPr marL="0" indent="0">
              <a:buNone/>
            </a:pPr>
            <a:endParaRPr lang="en-GB" sz="2400"/>
          </a:p>
          <a:p>
            <a:pPr marL="0" indent="0">
              <a:buNone/>
            </a:pPr>
            <a:r>
              <a:rPr lang="en-GB" sz="2400"/>
              <a:t>Neglect ambassadors – please get in touch with Natalie and Elena if support is needed </a:t>
            </a:r>
          </a:p>
          <a:p>
            <a:pPr marL="0" indent="0">
              <a:buNone/>
            </a:pPr>
            <a:endParaRPr lang="en-GB" sz="2400"/>
          </a:p>
          <a:p>
            <a:pPr marL="0" indent="0">
              <a:buNone/>
            </a:pPr>
            <a:r>
              <a:rPr lang="en-GB" sz="2400">
                <a:hlinkClick r:id="rId2"/>
              </a:rPr>
              <a:t>Natalie.Newton@newham.gov.uk</a:t>
            </a:r>
            <a:r>
              <a:rPr lang="en-GB" sz="2400"/>
              <a:t> and </a:t>
            </a:r>
            <a:r>
              <a:rPr lang="en-GB" sz="2400">
                <a:hlinkClick r:id="rId3"/>
              </a:rPr>
              <a:t>Elena.Nicolaou@newham.gov.uk</a:t>
            </a:r>
            <a:endParaRPr lang="en-GB" sz="2400"/>
          </a:p>
          <a:p>
            <a:pPr marL="0" indent="0">
              <a:buNone/>
            </a:pPr>
            <a:endParaRPr lang="en-GB" sz="2400"/>
          </a:p>
          <a:p>
            <a:pPr marL="0" indent="0">
              <a:buNone/>
            </a:pPr>
            <a:endParaRPr lang="en-GB" sz="2400"/>
          </a:p>
        </p:txBody>
      </p:sp>
    </p:spTree>
    <p:extLst>
      <p:ext uri="{BB962C8B-B14F-4D97-AF65-F5344CB8AC3E}">
        <p14:creationId xmlns:p14="http://schemas.microsoft.com/office/powerpoint/2010/main" val="30773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9E5C-66C6-CC6B-AC03-321591AB38A9}"/>
              </a:ext>
            </a:extLst>
          </p:cNvPr>
          <p:cNvSpPr>
            <a:spLocks noGrp="1"/>
          </p:cNvSpPr>
          <p:nvPr>
            <p:ph type="title"/>
          </p:nvPr>
        </p:nvSpPr>
        <p:spPr/>
        <p:txBody>
          <a:bodyPr/>
          <a:lstStyle/>
          <a:p>
            <a:r>
              <a:rPr lang="en-GB"/>
              <a:t>Welcome and Purpose </a:t>
            </a:r>
            <a:endParaRPr lang="en-GB" dirty="0"/>
          </a:p>
        </p:txBody>
      </p:sp>
      <p:sp>
        <p:nvSpPr>
          <p:cNvPr id="4" name="Rectangle 1">
            <a:extLst>
              <a:ext uri="{FF2B5EF4-FFF2-40B4-BE49-F238E27FC236}">
                <a16:creationId xmlns:a16="http://schemas.microsoft.com/office/drawing/2014/main" id="{3A05EA71-E3BD-1099-A51E-A346465DFC85}"/>
              </a:ext>
            </a:extLst>
          </p:cNvPr>
          <p:cNvSpPr>
            <a:spLocks noGrp="1" noChangeArrowheads="1"/>
          </p:cNvSpPr>
          <p:nvPr>
            <p:ph idx="1"/>
          </p:nvPr>
        </p:nvSpPr>
        <p:spPr bwMode="auto">
          <a:xfrm>
            <a:off x="628650" y="3330854"/>
            <a:ext cx="1093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024BC233-0106-78F8-2EF8-DCFC7973715C}"/>
              </a:ext>
            </a:extLst>
          </p:cNvPr>
          <p:cNvSpPr txBox="1"/>
          <p:nvPr/>
        </p:nvSpPr>
        <p:spPr>
          <a:xfrm>
            <a:off x="731520" y="1243584"/>
            <a:ext cx="10622279" cy="5869492"/>
          </a:xfrm>
          <a:prstGeom prst="rect">
            <a:avLst/>
          </a:prstGeom>
          <a:noFill/>
        </p:spPr>
        <p:txBody>
          <a:bodyPr wrap="square">
            <a:spAutoFit/>
          </a:bodyPr>
          <a:lstStyle/>
          <a:p>
            <a:pPr>
              <a:lnSpc>
                <a:spcPct val="115000"/>
              </a:lnSpc>
              <a:spcAft>
                <a:spcPts val="800"/>
              </a:spcAft>
              <a:buNone/>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Introduce the Newham Neglect Toolkit and its three practice tools: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Child Neglect Checklist</a:t>
            </a:r>
          </a:p>
          <a:p>
            <a:pPr marL="342900" indent="-342900">
              <a:lnSpc>
                <a:spcPct val="115000"/>
              </a:lnSpc>
              <a:spcAft>
                <a:spcPts val="800"/>
              </a:spcAft>
              <a:buSzPts val="1000"/>
              <a:buFont typeface="Symbol" panose="05050102010706020507" pitchFamily="18" charset="2"/>
              <a:buChar char=""/>
              <a:tabLst>
                <a:tab pos="457200" algn="l"/>
              </a:tabLst>
            </a:pPr>
            <a:r>
              <a:rPr lang="en-GB" kern="0" dirty="0">
                <a:latin typeface="Arial" panose="020B0604020202020204" pitchFamily="34" charset="0"/>
                <a:ea typeface="Times New Roman" panose="02020603050405020304" pitchFamily="18" charset="0"/>
                <a:cs typeface="Times New Roman" panose="02020603050405020304" pitchFamily="18" charset="0"/>
              </a:rPr>
              <a:t>Child Neglect Screening Tool</a:t>
            </a:r>
          </a:p>
          <a:p>
            <a:pPr marL="342900" indent="-342900">
              <a:lnSpc>
                <a:spcPct val="115000"/>
              </a:lnSpc>
              <a:spcAft>
                <a:spcPts val="800"/>
              </a:spcAft>
              <a:buSzPts val="1000"/>
              <a:buFont typeface="Symbol" panose="05050102010706020507" pitchFamily="18" charset="2"/>
              <a:buChar char=""/>
              <a:tabLst>
                <a:tab pos="457200" algn="l"/>
              </a:tabLst>
            </a:pPr>
            <a:r>
              <a:rPr lang="en-GB" kern="0" dirty="0">
                <a:latin typeface="Arial" panose="020B0604020202020204" pitchFamily="34" charset="0"/>
                <a:ea typeface="Times New Roman" panose="02020603050405020304" pitchFamily="18" charset="0"/>
                <a:cs typeface="Times New Roman" panose="02020603050405020304" pitchFamily="18" charset="0"/>
              </a:rPr>
              <a:t>Child Neglect Identification Tool (Assessment)</a:t>
            </a:r>
            <a:endParaRPr lang="en-GB" sz="1800" kern="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800"/>
              </a:spcAft>
              <a:buSzPts val="1000"/>
              <a:tabLst>
                <a:tab pos="457200"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Strengthen a shared multi-agency understanding of neglect and its impact on children, young people and families in Newham</a:t>
            </a:r>
          </a:p>
          <a:p>
            <a:pPr marL="285750" indent="-285750">
              <a:lnSpc>
                <a:spcPct val="115000"/>
              </a:lnSpc>
              <a:spcAft>
                <a:spcPts val="800"/>
              </a:spcAft>
              <a:buFont typeface="Arial" panose="020B0604020202020204" pitchFamily="34" charset="0"/>
              <a:buChar char="•"/>
            </a:pPr>
            <a:r>
              <a:rPr lang="en-GB" sz="1800" kern="0" dirty="0">
                <a:effectLst/>
                <a:latin typeface="Arial" panose="020B0604020202020204" pitchFamily="34" charset="0"/>
                <a:ea typeface="Aptos" panose="020B0004020202020204" pitchFamily="34" charset="0"/>
                <a:cs typeface="Times New Roman" panose="02020603050405020304" pitchFamily="18" charset="0"/>
              </a:rPr>
              <a:t>This tool provides the opportunity to work collaboratively to bring together shared information, that may be held in single agencies. This is linked to Working Together 2026 and the forthcoming Social Care Reforms (Multi-agency Child Protection Teams, Family Help teams with Targeted Help and Social Workers together).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Promote consistent, confident and reflective practice across the partnership</a:t>
            </a:r>
          </a:p>
          <a:p>
            <a:pPr algn="ctr"/>
            <a:r>
              <a:rPr lang="en-GB" dirty="0">
                <a:latin typeface="Arial" panose="020B0604020202020204" pitchFamily="34" charset="0"/>
                <a:cs typeface="Arial" panose="020B0604020202020204" pitchFamily="34" charset="0"/>
              </a:rPr>
              <a:t>Child neglect is the most common form of child maltreatment in England and features </a:t>
            </a:r>
            <a:r>
              <a:rPr lang="en-GB" b="1" dirty="0">
                <a:latin typeface="Arial" panose="020B0604020202020204" pitchFamily="34" charset="0"/>
                <a:cs typeface="Arial" panose="020B0604020202020204" pitchFamily="34" charset="0"/>
              </a:rPr>
              <a:t>in over 50% of safeguarding reviews</a:t>
            </a:r>
            <a:r>
              <a:rPr lang="en-GB" dirty="0">
                <a:latin typeface="Arial" panose="020B0604020202020204" pitchFamily="34" charset="0"/>
                <a:cs typeface="Arial" panose="020B0604020202020204" pitchFamily="34" charset="0"/>
              </a:rPr>
              <a:t>. It is often under-recognised, inconsistently defined, and responded to too late, despite its long-term impact on children’s health, development, safety, and wellbeing. </a:t>
            </a:r>
          </a:p>
          <a:p>
            <a:pPr marL="285750" indent="-285750">
              <a:lnSpc>
                <a:spcPct val="115000"/>
              </a:lnSpc>
              <a:spcAft>
                <a:spcPts val="800"/>
              </a:spcAft>
              <a:buFont typeface="Arial" panose="020B0604020202020204" pitchFamily="34" charset="0"/>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859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D44AFE-1759-6DFC-ED76-9D43576FFB10}"/>
              </a:ext>
            </a:extLst>
          </p:cNvPr>
          <p:cNvSpPr>
            <a:spLocks noGrp="1"/>
          </p:cNvSpPr>
          <p:nvPr>
            <p:ph type="title"/>
          </p:nvPr>
        </p:nvSpPr>
        <p:spPr>
          <a:xfrm>
            <a:off x="630936" y="630936"/>
            <a:ext cx="3599688" cy="1463040"/>
          </a:xfrm>
        </p:spPr>
        <p:txBody>
          <a:bodyPr anchor="ctr">
            <a:normAutofit/>
          </a:bodyPr>
          <a:lstStyle/>
          <a:p>
            <a:r>
              <a:rPr lang="en-GB" sz="3700">
                <a:solidFill>
                  <a:srgbClr val="FFFFFF"/>
                </a:solidFill>
              </a:rPr>
              <a:t>Questions and Closing Remarks</a:t>
            </a:r>
          </a:p>
        </p:txBody>
      </p:sp>
      <p:sp>
        <p:nvSpPr>
          <p:cNvPr id="13"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5954C4-3FB1-31C6-DF61-F7288F2A1961}"/>
              </a:ext>
            </a:extLst>
          </p:cNvPr>
          <p:cNvSpPr>
            <a:spLocks noGrp="1"/>
          </p:cNvSpPr>
          <p:nvPr>
            <p:ph idx="1"/>
          </p:nvPr>
        </p:nvSpPr>
        <p:spPr>
          <a:xfrm>
            <a:off x="4474462" y="630936"/>
            <a:ext cx="7074409" cy="1463040"/>
          </a:xfrm>
        </p:spPr>
        <p:txBody>
          <a:bodyPr anchor="ctr">
            <a:normAutofit/>
          </a:bodyPr>
          <a:lstStyle/>
          <a:p>
            <a:pPr marL="0" indent="0">
              <a:buNone/>
            </a:pPr>
            <a:r>
              <a:rPr lang="en-GB" sz="2200">
                <a:solidFill>
                  <a:srgbClr val="FFFFFF"/>
                </a:solidFill>
              </a:rPr>
              <a:t>Thank you for your time.</a:t>
            </a:r>
          </a:p>
          <a:p>
            <a:pPr marL="0" indent="0">
              <a:buNone/>
            </a:pPr>
            <a:endParaRPr lang="en-GB" sz="2200">
              <a:solidFill>
                <a:srgbClr val="FFFFFF"/>
              </a:solidFill>
            </a:endParaRPr>
          </a:p>
          <a:p>
            <a:pPr marL="0" indent="0">
              <a:buNone/>
            </a:pPr>
            <a:r>
              <a:rPr lang="en-GB" sz="2200">
                <a:solidFill>
                  <a:srgbClr val="FFFFFF"/>
                </a:solidFill>
              </a:rPr>
              <a:t> </a:t>
            </a:r>
          </a:p>
        </p:txBody>
      </p:sp>
      <p:pic>
        <p:nvPicPr>
          <p:cNvPr id="4" name="officeArt object">
            <a:extLst>
              <a:ext uri="{FF2B5EF4-FFF2-40B4-BE49-F238E27FC236}">
                <a16:creationId xmlns:a16="http://schemas.microsoft.com/office/drawing/2014/main" id="{F3329DE8-49E8-EE6D-8722-88FD49F3645A}"/>
              </a:ext>
            </a:extLst>
          </p:cNvPr>
          <p:cNvPicPr/>
          <p:nvPr/>
        </p:nvPicPr>
        <p:blipFill>
          <a:blip r:embed="rId2"/>
          <a:stretch>
            <a:fillRect/>
          </a:stretch>
        </p:blipFill>
        <p:spPr>
          <a:xfrm>
            <a:off x="630936" y="3287245"/>
            <a:ext cx="10917936" cy="2647598"/>
          </a:xfrm>
          <a:prstGeom prst="rect">
            <a:avLst/>
          </a:prstGeom>
        </p:spPr>
      </p:pic>
    </p:spTree>
    <p:extLst>
      <p:ext uri="{BB962C8B-B14F-4D97-AF65-F5344CB8AC3E}">
        <p14:creationId xmlns:p14="http://schemas.microsoft.com/office/powerpoint/2010/main" val="409443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5834E2-F500-3AE4-DE37-744EFEF2ACD0}"/>
              </a:ext>
            </a:extLst>
          </p:cNvPr>
          <p:cNvSpPr>
            <a:spLocks noGrp="1"/>
          </p:cNvSpPr>
          <p:nvPr>
            <p:ph type="title"/>
          </p:nvPr>
        </p:nvSpPr>
        <p:spPr>
          <a:xfrm>
            <a:off x="686834" y="1153572"/>
            <a:ext cx="3200400" cy="4461163"/>
          </a:xfrm>
        </p:spPr>
        <p:txBody>
          <a:bodyPr>
            <a:normAutofit/>
          </a:bodyPr>
          <a:lstStyle/>
          <a:p>
            <a:r>
              <a:rPr lang="en-GB">
                <a:solidFill>
                  <a:srgbClr val="FFFFFF"/>
                </a:solidFill>
              </a:rPr>
              <a:t>What will you take away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8DF27BE-16CD-DE5A-3852-9F1DD95481BD}"/>
              </a:ext>
            </a:extLst>
          </p:cNvPr>
          <p:cNvSpPr>
            <a:spLocks noGrp="1"/>
          </p:cNvSpPr>
          <p:nvPr>
            <p:ph idx="1"/>
          </p:nvPr>
        </p:nvSpPr>
        <p:spPr>
          <a:xfrm>
            <a:off x="4447308" y="591344"/>
            <a:ext cx="6906491" cy="5585619"/>
          </a:xfrm>
        </p:spPr>
        <p:txBody>
          <a:bodyPr anchor="ctr">
            <a:normAutofit/>
          </a:bodyPr>
          <a:lstStyle/>
          <a:p>
            <a:r>
              <a:rPr lang="en-GB" sz="1800"/>
              <a:t>Support practitioners to identify neglect earlier and respond effectively through child-centred, strengths-based and trauma-informed practice</a:t>
            </a:r>
          </a:p>
          <a:p>
            <a:r>
              <a:rPr lang="en-GB" sz="1800"/>
              <a:t>Reinforce the importance of working </a:t>
            </a:r>
            <a:r>
              <a:rPr lang="en-GB" sz="1800" i="1"/>
              <a:t>with</a:t>
            </a:r>
            <a:r>
              <a:rPr lang="en-GB" sz="1800"/>
              <a:t> families, not </a:t>
            </a:r>
            <a:r>
              <a:rPr lang="en-GB" sz="1800" i="1"/>
              <a:t>to</a:t>
            </a:r>
            <a:r>
              <a:rPr lang="en-GB" sz="1800"/>
              <a:t> families, in line with Children’s Social Care reforms and Family Shared Decision Making principles</a:t>
            </a:r>
          </a:p>
          <a:p>
            <a:r>
              <a:rPr lang="en-GB" sz="1800"/>
              <a:t>Promote approaches that build on family strengths, wider networks and community support to help safely keep families together wherever possible</a:t>
            </a:r>
          </a:p>
          <a:p>
            <a:r>
              <a:rPr lang="en-GB" sz="1800"/>
              <a:t> Highlight the importance of professional curiosity, lived experience and understanding contextual factors including poverty, adversity and inequality</a:t>
            </a:r>
          </a:p>
          <a:p>
            <a:r>
              <a:rPr lang="en-GB" sz="1800"/>
              <a:t>Share learning from implementation in Waltham Forest and opportunities for cross-borough collaboration and shared learning</a:t>
            </a:r>
          </a:p>
          <a:p>
            <a:r>
              <a:rPr lang="en-GB" sz="1800"/>
              <a:t>Introduce ongoing support, feedback and learning opportunities to help embed the toolkit across services and partnership practice</a:t>
            </a:r>
          </a:p>
          <a:p>
            <a:endParaRPr lang="en-GB" sz="1800"/>
          </a:p>
        </p:txBody>
      </p:sp>
    </p:spTree>
    <p:extLst>
      <p:ext uri="{BB962C8B-B14F-4D97-AF65-F5344CB8AC3E}">
        <p14:creationId xmlns:p14="http://schemas.microsoft.com/office/powerpoint/2010/main" val="76614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4E765F-CF03-CC96-72B6-262D768D27A0}"/>
              </a:ext>
            </a:extLst>
          </p:cNvPr>
          <p:cNvPicPr>
            <a:picLocks noChangeAspect="1"/>
          </p:cNvPicPr>
          <p:nvPr/>
        </p:nvPicPr>
        <p:blipFill>
          <a:blip r:embed="rId2"/>
          <a:srcRect b="1836"/>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937811-7D74-4186-D0D5-AA990609B522}"/>
              </a:ext>
            </a:extLst>
          </p:cNvPr>
          <p:cNvSpPr>
            <a:spLocks noGrp="1"/>
          </p:cNvSpPr>
          <p:nvPr>
            <p:ph type="title"/>
          </p:nvPr>
        </p:nvSpPr>
        <p:spPr>
          <a:xfrm>
            <a:off x="7531610" y="365125"/>
            <a:ext cx="3822189" cy="1899912"/>
          </a:xfrm>
        </p:spPr>
        <p:txBody>
          <a:bodyPr>
            <a:normAutofit/>
          </a:bodyPr>
          <a:lstStyle/>
          <a:p>
            <a:r>
              <a:rPr lang="en-GB" sz="2800"/>
              <a:t>Align neglect practice with Newham’s practice model, including:</a:t>
            </a:r>
            <a:br>
              <a:rPr lang="en-GB" sz="2800"/>
            </a:br>
            <a:endParaRPr lang="en-GB" sz="2800"/>
          </a:p>
        </p:txBody>
      </p:sp>
      <p:sp>
        <p:nvSpPr>
          <p:cNvPr id="3" name="Content Placeholder 2">
            <a:extLst>
              <a:ext uri="{FF2B5EF4-FFF2-40B4-BE49-F238E27FC236}">
                <a16:creationId xmlns:a16="http://schemas.microsoft.com/office/drawing/2014/main" id="{8C6FCCCC-0BBB-A9CB-F243-F21829673A73}"/>
              </a:ext>
            </a:extLst>
          </p:cNvPr>
          <p:cNvSpPr>
            <a:spLocks noGrp="1"/>
          </p:cNvSpPr>
          <p:nvPr>
            <p:ph idx="1"/>
          </p:nvPr>
        </p:nvSpPr>
        <p:spPr>
          <a:xfrm>
            <a:off x="7531610" y="2434201"/>
            <a:ext cx="3822189" cy="3742762"/>
          </a:xfrm>
        </p:spPr>
        <p:txBody>
          <a:bodyPr>
            <a:normAutofit/>
          </a:bodyPr>
          <a:lstStyle/>
          <a:p>
            <a:pPr lvl="0"/>
            <a:r>
              <a:rPr lang="en-GB" sz="2000"/>
              <a:t>Circles of Support (</a:t>
            </a:r>
            <a:r>
              <a:rPr lang="en-GB" sz="2000" i="1"/>
              <a:t>the 6 C’s</a:t>
            </a:r>
            <a:r>
              <a:rPr lang="en-GB" sz="2000"/>
              <a:t>)</a:t>
            </a:r>
          </a:p>
          <a:p>
            <a:pPr marL="0" lvl="0" indent="0">
              <a:buNone/>
            </a:pPr>
            <a:endParaRPr lang="en-GB" sz="2000"/>
          </a:p>
          <a:p>
            <a:pPr lvl="0"/>
            <a:r>
              <a:rPr lang="en-GB" sz="2000"/>
              <a:t>Relationship-based practice</a:t>
            </a:r>
          </a:p>
          <a:p>
            <a:pPr marL="0" lvl="0" indent="0">
              <a:buNone/>
            </a:pPr>
            <a:endParaRPr lang="en-GB" sz="2000"/>
          </a:p>
          <a:p>
            <a:pPr marL="0" lvl="0" indent="0">
              <a:buNone/>
            </a:pPr>
            <a:endParaRPr lang="en-GB" sz="2000"/>
          </a:p>
          <a:p>
            <a:pPr lvl="0"/>
            <a:r>
              <a:rPr lang="en-GB" sz="2000"/>
              <a:t>Anti-discriminatory and anti-oppressive practice as the “golden thread” throughout our work with children and families</a:t>
            </a:r>
          </a:p>
          <a:p>
            <a:endParaRPr lang="en-GB" sz="2000"/>
          </a:p>
        </p:txBody>
      </p:sp>
    </p:spTree>
    <p:extLst>
      <p:ext uri="{BB962C8B-B14F-4D97-AF65-F5344CB8AC3E}">
        <p14:creationId xmlns:p14="http://schemas.microsoft.com/office/powerpoint/2010/main" val="423265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4C5DA-F45E-CEFD-AB1E-867CCD14346D}"/>
              </a:ext>
            </a:extLst>
          </p:cNvPr>
          <p:cNvSpPr>
            <a:spLocks noGrp="1"/>
          </p:cNvSpPr>
          <p:nvPr>
            <p:ph type="title"/>
          </p:nvPr>
        </p:nvSpPr>
        <p:spPr>
          <a:xfrm>
            <a:off x="686834" y="1153572"/>
            <a:ext cx="3200400" cy="4461163"/>
          </a:xfrm>
        </p:spPr>
        <p:txBody>
          <a:bodyPr>
            <a:normAutofit fontScale="90000"/>
          </a:bodyPr>
          <a:lstStyle/>
          <a:p>
            <a:r>
              <a:rPr lang="en-GB" sz="3200" dirty="0">
                <a:latin typeface="Arial" panose="020B0604020202020204" pitchFamily="34" charset="0"/>
                <a:cs typeface="Arial" panose="020B0604020202020204" pitchFamily="34" charset="0"/>
              </a:rPr>
              <a:t>Reflections from senior leaders and partners on the importance of recognising and responding to neglect and supporting consistent practice across agencies</a:t>
            </a:r>
            <a:endParaRPr lang="en-GB" sz="3200" dirty="0">
              <a:solidFill>
                <a:srgbClr val="FFFFFF"/>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EB7C22-6503-B6AC-BFD3-E63CC5171F33}"/>
              </a:ext>
            </a:extLst>
          </p:cNvPr>
          <p:cNvSpPr>
            <a:spLocks noGrp="1"/>
          </p:cNvSpPr>
          <p:nvPr>
            <p:ph idx="1"/>
          </p:nvPr>
        </p:nvSpPr>
        <p:spPr>
          <a:xfrm>
            <a:off x="4447308" y="591344"/>
            <a:ext cx="6906491" cy="5585619"/>
          </a:xfrm>
        </p:spPr>
        <p:txBody>
          <a:bodyPr anchor="ctr">
            <a:normAutofit/>
          </a:bodyPr>
          <a:lstStyle/>
          <a:p>
            <a:r>
              <a:rPr lang="en-GB" dirty="0"/>
              <a:t>Tim Desai – MET Police </a:t>
            </a:r>
          </a:p>
          <a:p>
            <a:r>
              <a:rPr lang="en-GB" dirty="0"/>
              <a:t>Noshin Mohammed- LBN PSW </a:t>
            </a:r>
          </a:p>
          <a:p>
            <a:r>
              <a:rPr lang="en-GB" dirty="0"/>
              <a:t>Pauline Grant – LBN 0-19 Health Service </a:t>
            </a:r>
          </a:p>
          <a:p>
            <a:r>
              <a:rPr lang="en-GB" dirty="0"/>
              <a:t>Sophie Groenvynck – LBN Education </a:t>
            </a:r>
          </a:p>
          <a:p>
            <a:endParaRPr lang="en-GB" dirty="0"/>
          </a:p>
        </p:txBody>
      </p:sp>
    </p:spTree>
    <p:extLst>
      <p:ext uri="{BB962C8B-B14F-4D97-AF65-F5344CB8AC3E}">
        <p14:creationId xmlns:p14="http://schemas.microsoft.com/office/powerpoint/2010/main" val="110001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1384-2AAF-FE9E-206A-06B65624C2FC}"/>
              </a:ext>
            </a:extLst>
          </p:cNvPr>
          <p:cNvSpPr>
            <a:spLocks noGrp="1"/>
          </p:cNvSpPr>
          <p:nvPr>
            <p:ph type="title"/>
          </p:nvPr>
        </p:nvSpPr>
        <p:spPr>
          <a:solidFill>
            <a:srgbClr val="009999"/>
          </a:solidFill>
        </p:spPr>
        <p:txBody>
          <a:bodyPr/>
          <a:lstStyle/>
          <a:p>
            <a:pPr algn="ctr"/>
            <a:r>
              <a:rPr lang="en-GB" b="1" dirty="0">
                <a:solidFill>
                  <a:schemeClr val="bg1"/>
                </a:solidFill>
              </a:rPr>
              <a:t>Children Health </a:t>
            </a:r>
            <a:br>
              <a:rPr lang="en-GB" b="1" dirty="0">
                <a:solidFill>
                  <a:schemeClr val="bg1"/>
                </a:solidFill>
              </a:rPr>
            </a:br>
            <a:r>
              <a:rPr lang="en-GB" b="1" dirty="0">
                <a:solidFill>
                  <a:schemeClr val="bg1"/>
                </a:solidFill>
              </a:rPr>
              <a:t>0-19 Service</a:t>
            </a:r>
          </a:p>
        </p:txBody>
      </p:sp>
      <p:sp>
        <p:nvSpPr>
          <p:cNvPr id="4" name="Content Placeholder 3">
            <a:extLst>
              <a:ext uri="{FF2B5EF4-FFF2-40B4-BE49-F238E27FC236}">
                <a16:creationId xmlns:a16="http://schemas.microsoft.com/office/drawing/2014/main" id="{B07B8305-CEAF-2733-322C-366E447E7909}"/>
              </a:ext>
            </a:extLst>
          </p:cNvPr>
          <p:cNvSpPr>
            <a:spLocks noGrp="1"/>
          </p:cNvSpPr>
          <p:nvPr>
            <p:ph idx="1"/>
          </p:nvPr>
        </p:nvSpPr>
        <p:spPr/>
        <p:txBody>
          <a:bodyPr>
            <a:normAutofit lnSpcReduction="10000"/>
          </a:bodyPr>
          <a:lstStyle/>
          <a:p>
            <a:pPr marL="0" indent="0">
              <a:buNone/>
            </a:pPr>
            <a:endParaRPr lang="en-GB" dirty="0"/>
          </a:p>
          <a:p>
            <a:pPr marL="0" indent="0">
              <a:buNone/>
            </a:pPr>
            <a:r>
              <a:rPr lang="en-GB" sz="5400" dirty="0"/>
              <a:t>The importance of Health role in identifying Neglect</a:t>
            </a:r>
          </a:p>
        </p:txBody>
      </p:sp>
      <p:pic>
        <p:nvPicPr>
          <p:cNvPr id="5122" name="Picture 2" descr="205,600+ Babies Only Photos Stock Photos, Pictures &amp; Royalty ...">
            <a:extLst>
              <a:ext uri="{FF2B5EF4-FFF2-40B4-BE49-F238E27FC236}">
                <a16:creationId xmlns:a16="http://schemas.microsoft.com/office/drawing/2014/main" id="{A6E13FB0-FFB9-A81E-0805-65EEAC141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81" y="304082"/>
            <a:ext cx="3176336" cy="27485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8,695,600+ Children And Youth Stock Photos, Pictures ...">
            <a:extLst>
              <a:ext uri="{FF2B5EF4-FFF2-40B4-BE49-F238E27FC236}">
                <a16:creationId xmlns:a16="http://schemas.microsoft.com/office/drawing/2014/main" id="{B6D0DE6A-6214-F16D-29A7-2FC2720A7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577" y="691869"/>
            <a:ext cx="2777576" cy="31101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aughing Teenage Boy One of many portraits of  people with an intellectual disability available on my website  special needs teen stock pictures, royalty-free photos &amp; images">
            <a:extLst>
              <a:ext uri="{FF2B5EF4-FFF2-40B4-BE49-F238E27FC236}">
                <a16:creationId xmlns:a16="http://schemas.microsoft.com/office/drawing/2014/main" id="{72F63FE7-F4AF-4764-24DE-00DA4B294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88" y="3187004"/>
            <a:ext cx="3176336" cy="261787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alkative Parents a Key Factor in Children's Language ...">
            <a:extLst>
              <a:ext uri="{FF2B5EF4-FFF2-40B4-BE49-F238E27FC236}">
                <a16:creationId xmlns:a16="http://schemas.microsoft.com/office/drawing/2014/main" id="{3E7E1332-7E1B-3D4A-35A3-EE7C0BFF20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1578" y="4173239"/>
            <a:ext cx="2613602" cy="231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6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1" y="1"/>
            <a:ext cx="10535477" cy="1168782"/>
          </a:xfrm>
        </p:spPr>
        <p:txBody>
          <a:bodyPr wrap="square">
            <a:normAutofit/>
          </a:bodyPr>
          <a:lstStyle/>
          <a:p>
            <a:pPr algn="ctr"/>
            <a:r>
              <a:rPr lang="en-GB" sz="2800" dirty="0"/>
              <a:t>Health’s role in identifying neglect through the HCP</a:t>
            </a: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343759" y="1557829"/>
            <a:ext cx="11653444" cy="452431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Healthy Child Programme 2026 is England’s public health framework for ages 0–19.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Through health visiting and school nursing, the HCP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-combines universal and targeted support to prevent escalating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-champions early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-contributes to the identification of neglect, abuse or unmet health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All health professionals are required to make every contact 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-embed safeguarding practice within every contact with children and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-respond appropriately to emerging concerns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-ensure timely intervention to prevent escalation and protect children’s wellbeing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35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2985-B3ED-3F8E-46D6-63AAB61ACAE9}"/>
              </a:ext>
            </a:extLst>
          </p:cNvPr>
          <p:cNvSpPr>
            <a:spLocks noGrp="1"/>
          </p:cNvSpPr>
          <p:nvPr>
            <p:ph type="title"/>
          </p:nvPr>
        </p:nvSpPr>
        <p:spPr/>
        <p:txBody>
          <a:bodyPr/>
          <a:lstStyle/>
          <a:p>
            <a:r>
              <a:rPr lang="en-GB" b="1" dirty="0">
                <a:solidFill>
                  <a:schemeClr val="bg1"/>
                </a:solidFill>
              </a:rPr>
              <a:t>Neglect indicators- (HCP 0-19 Contacts)</a:t>
            </a:r>
            <a:endParaRPr lang="en-GB" dirty="0"/>
          </a:p>
        </p:txBody>
      </p:sp>
      <p:graphicFrame>
        <p:nvGraphicFramePr>
          <p:cNvPr id="5" name="Content Placeholder 4">
            <a:extLst>
              <a:ext uri="{FF2B5EF4-FFF2-40B4-BE49-F238E27FC236}">
                <a16:creationId xmlns:a16="http://schemas.microsoft.com/office/drawing/2014/main" id="{93243096-E3AF-FB30-7B0E-9B5B48A5CD3F}"/>
              </a:ext>
            </a:extLst>
          </p:cNvPr>
          <p:cNvGraphicFramePr>
            <a:graphicFrameLocks noGrp="1"/>
          </p:cNvGraphicFramePr>
          <p:nvPr>
            <p:ph idx="1"/>
          </p:nvPr>
        </p:nvGraphicFramePr>
        <p:xfrm>
          <a:off x="361950" y="1428750"/>
          <a:ext cx="11534775" cy="5316379"/>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479863585"/>
                    </a:ext>
                  </a:extLst>
                </a:gridCol>
                <a:gridCol w="5975350">
                  <a:extLst>
                    <a:ext uri="{9D8B030D-6E8A-4147-A177-3AD203B41FA5}">
                      <a16:colId xmlns:a16="http://schemas.microsoft.com/office/drawing/2014/main" val="3208012375"/>
                    </a:ext>
                  </a:extLst>
                </a:gridCol>
                <a:gridCol w="3844925">
                  <a:extLst>
                    <a:ext uri="{9D8B030D-6E8A-4147-A177-3AD203B41FA5}">
                      <a16:colId xmlns:a16="http://schemas.microsoft.com/office/drawing/2014/main" val="1707312019"/>
                    </a:ext>
                  </a:extLst>
                </a:gridCol>
              </a:tblGrid>
              <a:tr h="470059">
                <a:tc>
                  <a:txBody>
                    <a:bodyPr/>
                    <a:lstStyle/>
                    <a:p>
                      <a:r>
                        <a:rPr lang="en-GB" sz="1400" dirty="0"/>
                        <a:t>Age group</a:t>
                      </a:r>
                    </a:p>
                  </a:txBody>
                  <a:tcPr/>
                </a:tc>
                <a:tc>
                  <a:txBody>
                    <a:bodyPr/>
                    <a:lstStyle/>
                    <a:p>
                      <a:r>
                        <a:rPr lang="en-GB" sz="1400" dirty="0"/>
                        <a:t>Indicator</a:t>
                      </a:r>
                    </a:p>
                  </a:txBody>
                  <a:tcPr/>
                </a:tc>
                <a:tc>
                  <a:txBody>
                    <a:bodyPr/>
                    <a:lstStyle/>
                    <a:p>
                      <a:r>
                        <a:rPr lang="en-GB" sz="1400" dirty="0"/>
                        <a:t>0-19 contacts</a:t>
                      </a:r>
                    </a:p>
                  </a:txBody>
                  <a:tcPr/>
                </a:tc>
                <a:extLst>
                  <a:ext uri="{0D108BD9-81ED-4DB2-BD59-A6C34878D82A}">
                    <a16:rowId xmlns:a16="http://schemas.microsoft.com/office/drawing/2014/main" val="2794245073"/>
                  </a:ext>
                </a:extLst>
              </a:tr>
              <a:tr h="470059">
                <a:tc>
                  <a:txBody>
                    <a:bodyPr/>
                    <a:lstStyle/>
                    <a:p>
                      <a:r>
                        <a:rPr lang="en-GB" sz="1400" dirty="0"/>
                        <a:t>Infant &amp; Early years  0-5 (Health visiting)</a:t>
                      </a:r>
                    </a:p>
                  </a:txBody>
                  <a:tcPr/>
                </a:tc>
                <a:tc>
                  <a:txBody>
                    <a:bodyPr/>
                    <a:lstStyle/>
                    <a:p>
                      <a:pPr marL="285750" indent="-285750">
                        <a:buFont typeface="Arial" panose="020B0604020202020204" pitchFamily="34" charset="0"/>
                        <a:buChar char="•"/>
                      </a:pPr>
                      <a:r>
                        <a:rPr lang="en-GB" sz="1400" dirty="0"/>
                        <a:t>Home environment (clutter, damp, safety hazards, etc)</a:t>
                      </a:r>
                    </a:p>
                    <a:p>
                      <a:pPr marL="285750" indent="-285750">
                        <a:buFont typeface="Arial" panose="020B0604020202020204" pitchFamily="34" charset="0"/>
                        <a:buChar char="•"/>
                      </a:pPr>
                      <a:r>
                        <a:rPr lang="en-GB" sz="1400" dirty="0"/>
                        <a:t>Inconsistent feeding, hygiene concerns, unsafe sleep environments</a:t>
                      </a:r>
                    </a:p>
                    <a:p>
                      <a:pPr marL="285750" indent="-285750">
                        <a:buFont typeface="Arial" panose="020B0604020202020204" pitchFamily="34" charset="0"/>
                        <a:buChar char="•"/>
                      </a:pPr>
                      <a:r>
                        <a:rPr lang="en-GB" sz="1400" dirty="0"/>
                        <a:t>Poor weight gain, growth concerns, developmental delay</a:t>
                      </a:r>
                    </a:p>
                    <a:p>
                      <a:pPr marL="285750" indent="-285750">
                        <a:buFont typeface="Arial" panose="020B0604020202020204" pitchFamily="34" charset="0"/>
                        <a:buChar char="•"/>
                      </a:pPr>
                      <a:r>
                        <a:rPr lang="en-GB" sz="1400" dirty="0"/>
                        <a:t>Limited parent-infant interaction/attachment concerns</a:t>
                      </a:r>
                    </a:p>
                  </a:txBody>
                  <a:tcPr/>
                </a:tc>
                <a:tc>
                  <a:txBody>
                    <a:bodyPr/>
                    <a:lstStyle/>
                    <a:p>
                      <a:r>
                        <a:rPr lang="en-GB" sz="1400" dirty="0"/>
                        <a:t>Antenatal visit, New birth visit, 6-8 weeks, follow up home visits</a:t>
                      </a:r>
                    </a:p>
                    <a:p>
                      <a:r>
                        <a:rPr lang="en-GB" sz="1400" dirty="0"/>
                        <a:t>12-16 week, clinics, developmental review checks</a:t>
                      </a:r>
                    </a:p>
                  </a:txBody>
                  <a:tcPr/>
                </a:tc>
                <a:extLst>
                  <a:ext uri="{0D108BD9-81ED-4DB2-BD59-A6C34878D82A}">
                    <a16:rowId xmlns:a16="http://schemas.microsoft.com/office/drawing/2014/main" val="4074360366"/>
                  </a:ext>
                </a:extLst>
              </a:tr>
              <a:tr h="470059">
                <a:tc>
                  <a:txBody>
                    <a:bodyPr/>
                    <a:lstStyle/>
                    <a:p>
                      <a:r>
                        <a:rPr lang="en-GB" sz="1400" dirty="0"/>
                        <a:t>Pre-school and school age</a:t>
                      </a:r>
                    </a:p>
                    <a:p>
                      <a:r>
                        <a:rPr lang="en-GB" sz="1400" dirty="0"/>
                        <a:t>(Universal/targeted reviews)</a:t>
                      </a:r>
                    </a:p>
                  </a:txBody>
                  <a:tcPr/>
                </a:tc>
                <a:tc>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Frequent missed appointments / poor engagement with services</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Delays in speech, language and social development</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Inadequate clothing, poor hygiene, untreated health conditions</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Concerns raised by early years settings or schools</a:t>
                      </a:r>
                    </a:p>
                    <a:p>
                      <a:endParaRPr lang="en-GB" sz="1400" dirty="0"/>
                    </a:p>
                  </a:txBody>
                  <a:tcPr/>
                </a:tc>
                <a:tc>
                  <a:txBody>
                    <a:bodyPr/>
                    <a:lstStyle/>
                    <a:p>
                      <a:r>
                        <a:rPr lang="en-GB" sz="1400" dirty="0"/>
                        <a:t>A&amp;E notifications (health records)</a:t>
                      </a:r>
                    </a:p>
                    <a:p>
                      <a:r>
                        <a:rPr lang="en-GB" sz="1400" dirty="0"/>
                        <a:t>9-12 months developmental review</a:t>
                      </a:r>
                    </a:p>
                    <a:p>
                      <a:r>
                        <a:rPr lang="en-GB" sz="1400" dirty="0"/>
                        <a:t>2-2.5 years dev review</a:t>
                      </a:r>
                    </a:p>
                    <a:p>
                      <a:r>
                        <a:rPr lang="en-GB" sz="1400" dirty="0"/>
                        <a:t>Clinics/groups</a:t>
                      </a:r>
                    </a:p>
                    <a:p>
                      <a:r>
                        <a:rPr lang="en-GB" sz="1400" dirty="0"/>
                        <a:t>Information sharing</a:t>
                      </a:r>
                    </a:p>
                  </a:txBody>
                  <a:tcPr/>
                </a:tc>
                <a:extLst>
                  <a:ext uri="{0D108BD9-81ED-4DB2-BD59-A6C34878D82A}">
                    <a16:rowId xmlns:a16="http://schemas.microsoft.com/office/drawing/2014/main" val="3187828848"/>
                  </a:ext>
                </a:extLst>
              </a:tr>
              <a:tr h="470059">
                <a:tc>
                  <a:txBody>
                    <a:bodyPr/>
                    <a:lstStyle/>
                    <a:p>
                      <a:r>
                        <a:rPr lang="en-GB" sz="1400" dirty="0"/>
                        <a:t>School Age and Adolescence (5-19)</a:t>
                      </a:r>
                    </a:p>
                  </a:txBody>
                  <a:tcPr/>
                </a:tc>
                <a:tc>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Persistent absence or poor school engagement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Emotional wellbeing concerns (withdrawal, low self-esteem, behaviour changes)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Risk-taking behaviours (substance use, exploitation risk, lack of supervision)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Unmet health needs (e.g. chronic conditions not managed, missed immunisations)</a:t>
                      </a:r>
                    </a:p>
                    <a:p>
                      <a:endParaRPr lang="en-GB" sz="1400" dirty="0"/>
                    </a:p>
                  </a:txBody>
                  <a:tcPr/>
                </a:tc>
                <a:tc>
                  <a:txBody>
                    <a:bodyPr/>
                    <a:lstStyle/>
                    <a:p>
                      <a:r>
                        <a:rPr lang="en-GB" sz="1400" dirty="0"/>
                        <a:t>-Information sharing (school health referral)</a:t>
                      </a:r>
                    </a:p>
                    <a:p>
                      <a:r>
                        <a:rPr lang="en-GB" sz="1400" dirty="0"/>
                        <a:t>-School drop in clinics</a:t>
                      </a:r>
                    </a:p>
                    <a:p>
                      <a:r>
                        <a:rPr lang="en-GB" sz="1400" dirty="0"/>
                        <a:t>-National Child Measurement Programme</a:t>
                      </a:r>
                    </a:p>
                    <a:p>
                      <a:r>
                        <a:rPr lang="en-GB" sz="1400" dirty="0"/>
                        <a:t>-Vision and hearing screening</a:t>
                      </a:r>
                    </a:p>
                    <a:p>
                      <a:r>
                        <a:rPr lang="en-GB" sz="1400" dirty="0"/>
                        <a:t>-Individual health care planning</a:t>
                      </a:r>
                    </a:p>
                    <a:p>
                      <a:r>
                        <a:rPr lang="en-GB" sz="1400" dirty="0"/>
                        <a:t>-Parent drop-in sessions</a:t>
                      </a:r>
                    </a:p>
                  </a:txBody>
                  <a:tcPr/>
                </a:tc>
                <a:extLst>
                  <a:ext uri="{0D108BD9-81ED-4DB2-BD59-A6C34878D82A}">
                    <a16:rowId xmlns:a16="http://schemas.microsoft.com/office/drawing/2014/main" val="3554959886"/>
                  </a:ext>
                </a:extLst>
              </a:tr>
              <a:tr h="470059">
                <a:tc>
                  <a:txBody>
                    <a:bodyPr/>
                    <a:lstStyle/>
                    <a:p>
                      <a:r>
                        <a:rPr lang="en-GB" sz="1400" dirty="0"/>
                        <a:t>Cross-cutting indicators (all ages)</a:t>
                      </a:r>
                    </a:p>
                  </a:txBody>
                  <a:tcPr/>
                </a:tc>
                <a:tc>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Repeated A&amp;E attendances / patterns of injury or illness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Parental factors: mental health, substance misuse, domestic abuse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Housing instability, overcrowding, poverty-related stressors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Lack of follow-through on advice, support or referrals</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-A&amp;E notifications (health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-Health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-Disclosures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-Health needs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-Home visits/clinic attendances</a:t>
                      </a:r>
                    </a:p>
                  </a:txBody>
                  <a:tcPr/>
                </a:tc>
                <a:extLst>
                  <a:ext uri="{0D108BD9-81ED-4DB2-BD59-A6C34878D82A}">
                    <a16:rowId xmlns:a16="http://schemas.microsoft.com/office/drawing/2014/main" val="3592812107"/>
                  </a:ext>
                </a:extLst>
              </a:tr>
            </a:tbl>
          </a:graphicData>
        </a:graphic>
      </p:graphicFrame>
    </p:spTree>
    <p:extLst>
      <p:ext uri="{BB962C8B-B14F-4D97-AF65-F5344CB8AC3E}">
        <p14:creationId xmlns:p14="http://schemas.microsoft.com/office/powerpoint/2010/main" val="177254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2828-2D52-5FF0-34A9-AD790613E5C5}"/>
              </a:ext>
            </a:extLst>
          </p:cNvPr>
          <p:cNvSpPr>
            <a:spLocks noGrp="1"/>
          </p:cNvSpPr>
          <p:nvPr>
            <p:ph type="title"/>
          </p:nvPr>
        </p:nvSpPr>
        <p:spPr>
          <a:xfrm>
            <a:off x="838200" y="365126"/>
            <a:ext cx="10515600" cy="970380"/>
          </a:xfrm>
        </p:spPr>
        <p:txBody>
          <a:bodyPr>
            <a:normAutofit/>
          </a:bodyPr>
          <a:lstStyle/>
          <a:p>
            <a:r>
              <a:rPr lang="en-GB" sz="3600" b="1" dirty="0">
                <a:solidFill>
                  <a:schemeClr val="bg1"/>
                </a:solidFill>
              </a:rPr>
              <a:t>Neglect indicators-Traffic Light approach </a:t>
            </a:r>
          </a:p>
        </p:txBody>
      </p:sp>
      <p:graphicFrame>
        <p:nvGraphicFramePr>
          <p:cNvPr id="4" name="Content Placeholder 3">
            <a:extLst>
              <a:ext uri="{FF2B5EF4-FFF2-40B4-BE49-F238E27FC236}">
                <a16:creationId xmlns:a16="http://schemas.microsoft.com/office/drawing/2014/main" id="{139034E5-DF4A-52F1-A312-902F6EBAFF70}"/>
              </a:ext>
            </a:extLst>
          </p:cNvPr>
          <p:cNvGraphicFramePr>
            <a:graphicFrameLocks noGrp="1"/>
          </p:cNvGraphicFramePr>
          <p:nvPr>
            <p:ph idx="1"/>
          </p:nvPr>
        </p:nvGraphicFramePr>
        <p:xfrm>
          <a:off x="180975" y="1485900"/>
          <a:ext cx="11887200" cy="44196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949629886"/>
                    </a:ext>
                  </a:extLst>
                </a:gridCol>
                <a:gridCol w="3962400">
                  <a:extLst>
                    <a:ext uri="{9D8B030D-6E8A-4147-A177-3AD203B41FA5}">
                      <a16:colId xmlns:a16="http://schemas.microsoft.com/office/drawing/2014/main" val="1652795600"/>
                    </a:ext>
                  </a:extLst>
                </a:gridCol>
                <a:gridCol w="3962400">
                  <a:extLst>
                    <a:ext uri="{9D8B030D-6E8A-4147-A177-3AD203B41FA5}">
                      <a16:colId xmlns:a16="http://schemas.microsoft.com/office/drawing/2014/main" val="1557908090"/>
                    </a:ext>
                  </a:extLst>
                </a:gridCol>
              </a:tblGrid>
              <a:tr h="540703">
                <a:tc>
                  <a:txBody>
                    <a:bodyPr/>
                    <a:lstStyle/>
                    <a:p>
                      <a:r>
                        <a:rPr lang="en-GB" sz="1600" dirty="0"/>
                        <a:t>Early Help (Emerging Concerns)</a:t>
                      </a:r>
                    </a:p>
                    <a:p>
                      <a:endParaRPr lang="en-GB" sz="1600" i="1" dirty="0"/>
                    </a:p>
                    <a:p>
                      <a:r>
                        <a:rPr lang="en-GB" sz="1600" i="1" dirty="0"/>
                        <a:t>Low level or single indicators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r>
                        <a:rPr lang="en-GB" sz="1600" dirty="0"/>
                        <a:t>Targeted Support (Escalating concerns)</a:t>
                      </a:r>
                    </a:p>
                    <a:p>
                      <a:endParaRPr lang="en-GB" sz="1600" i="1" dirty="0"/>
                    </a:p>
                    <a:p>
                      <a:r>
                        <a:rPr lang="en-GB" sz="1600" i="1" dirty="0"/>
                        <a:t>Multiple/persistent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GB" sz="1600" dirty="0"/>
                        <a:t>Safeguarding (Significant harm/Risk of harm)</a:t>
                      </a:r>
                    </a:p>
                    <a:p>
                      <a:r>
                        <a:rPr lang="en-GB" sz="1600" i="1" dirty="0"/>
                        <a:t>Serious/cumulative neglect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557878"/>
                  </a:ext>
                </a:extLst>
              </a:tr>
              <a:tr h="540703">
                <a:tc>
                  <a:txBody>
                    <a:bodyPr/>
                    <a:lstStyle/>
                    <a:p>
                      <a:pPr marL="285750" indent="-285750">
                        <a:buFont typeface="Arial" panose="020B0604020202020204" pitchFamily="34" charset="0"/>
                        <a:buChar char="•"/>
                      </a:pPr>
                      <a:r>
                        <a:rPr lang="en-GB" sz="1600" dirty="0"/>
                        <a:t>Occasional missed appointment or late engagement</a:t>
                      </a:r>
                    </a:p>
                    <a:p>
                      <a:pPr marL="285750" indent="-285750">
                        <a:buFont typeface="Arial" panose="020B0604020202020204" pitchFamily="34" charset="0"/>
                        <a:buChar char="•"/>
                      </a:pPr>
                      <a:r>
                        <a:rPr lang="en-GB" sz="1600" dirty="0"/>
                        <a:t>Mild home environment concerns (clutter)</a:t>
                      </a:r>
                    </a:p>
                    <a:p>
                      <a:pPr marL="285750" indent="-285750">
                        <a:buFont typeface="Arial" panose="020B0604020202020204" pitchFamily="34" charset="0"/>
                        <a:buChar char="•"/>
                      </a:pPr>
                      <a:r>
                        <a:rPr lang="en-GB" sz="1600" dirty="0"/>
                        <a:t>Early signs of developmental delay or parenting inconsistency</a:t>
                      </a:r>
                    </a:p>
                    <a:p>
                      <a:pPr marL="285750" indent="-285750">
                        <a:buFont typeface="Arial" panose="020B0604020202020204" pitchFamily="34" charset="0"/>
                        <a:buChar char="•"/>
                      </a:pPr>
                      <a:r>
                        <a:rPr lang="en-GB" sz="1600" dirty="0"/>
                        <a:t>Basic care needs mostly met but with some gaps</a:t>
                      </a:r>
                    </a:p>
                    <a:p>
                      <a:pPr marL="285750" indent="-285750">
                        <a:buFont typeface="Arial" panose="020B0604020202020204" pitchFamily="34" charset="0"/>
                        <a:buChar char="•"/>
                      </a:pPr>
                      <a:r>
                        <a:rPr lang="en-GB" sz="1600" dirty="0"/>
                        <a:t>Family experiencing financial or housing pressures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600" dirty="0"/>
                        <a:t>Repeated missed appointments</a:t>
                      </a:r>
                    </a:p>
                    <a:p>
                      <a:pPr marL="285750" indent="-285750">
                        <a:buFont typeface="Arial" panose="020B0604020202020204" pitchFamily="34" charset="0"/>
                        <a:buChar char="•"/>
                      </a:pPr>
                      <a:r>
                        <a:rPr lang="en-GB" sz="1600" dirty="0"/>
                        <a:t>Ongoing concerns on hygiene, nutrition, supervision</a:t>
                      </a:r>
                    </a:p>
                    <a:p>
                      <a:pPr marL="285750" indent="-285750">
                        <a:buFont typeface="Arial" panose="020B0604020202020204" pitchFamily="34" charset="0"/>
                        <a:buChar char="•"/>
                      </a:pPr>
                      <a:r>
                        <a:rPr lang="en-GB" sz="1600" dirty="0"/>
                        <a:t>Developmental delay/unmet health needs</a:t>
                      </a:r>
                    </a:p>
                    <a:p>
                      <a:pPr marL="285750" indent="-285750">
                        <a:buFont typeface="Arial" panose="020B0604020202020204" pitchFamily="34" charset="0"/>
                        <a:buChar char="•"/>
                      </a:pPr>
                      <a:r>
                        <a:rPr lang="en-GB" sz="1600" dirty="0"/>
                        <a:t>Home environment impacting safety (damp, overcrowding, hazard)</a:t>
                      </a:r>
                    </a:p>
                    <a:p>
                      <a:pPr marL="285750" indent="-285750">
                        <a:buFont typeface="Arial" panose="020B0604020202020204" pitchFamily="34" charset="0"/>
                        <a:buChar char="•"/>
                      </a:pPr>
                      <a:r>
                        <a:rPr lang="en-GB" sz="1600" dirty="0"/>
                        <a:t>Parental factors (mental health, substance misuse, DV)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600" dirty="0"/>
                        <a:t>Child’s basic needs consistently unmet</a:t>
                      </a:r>
                    </a:p>
                    <a:p>
                      <a:pPr marL="285750" indent="-285750">
                        <a:buFont typeface="Arial" panose="020B0604020202020204" pitchFamily="34" charset="0"/>
                        <a:buChar char="•"/>
                      </a:pPr>
                      <a:r>
                        <a:rPr lang="en-GB" sz="1600" dirty="0"/>
                        <a:t>Unsafe home conditions posing immediate risk</a:t>
                      </a:r>
                    </a:p>
                    <a:p>
                      <a:pPr marL="285750" indent="-285750">
                        <a:buFont typeface="Arial" panose="020B0604020202020204" pitchFamily="34" charset="0"/>
                        <a:buChar char="•"/>
                      </a:pPr>
                      <a:r>
                        <a:rPr lang="en-GB" sz="1600" dirty="0"/>
                        <a:t>Non-engagement wit services despite concerns</a:t>
                      </a:r>
                    </a:p>
                    <a:p>
                      <a:pPr marL="285750" indent="-285750">
                        <a:buFont typeface="Arial" panose="020B0604020202020204" pitchFamily="34" charset="0"/>
                        <a:buChar char="•"/>
                      </a:pPr>
                      <a:r>
                        <a:rPr lang="en-GB" sz="1600" dirty="0"/>
                        <a:t>Significant impact on health, growth or development</a:t>
                      </a:r>
                    </a:p>
                    <a:p>
                      <a:pPr marL="285750" indent="-285750">
                        <a:buFont typeface="Arial" panose="020B0604020202020204" pitchFamily="34" charset="0"/>
                        <a:buChar char="•"/>
                      </a:pPr>
                      <a:r>
                        <a:rPr lang="en-GB" sz="1600" dirty="0"/>
                        <a:t>Evidence of chronic neglect or compounding risk factors </a:t>
                      </a:r>
                    </a:p>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092445"/>
                  </a:ext>
                </a:extLst>
              </a:tr>
              <a:tr h="540703">
                <a:tc>
                  <a:txBody>
                    <a:bodyPr/>
                    <a:lstStyle/>
                    <a:p>
                      <a:pPr marL="0" indent="0">
                        <a:buFont typeface="Arial" panose="020B0604020202020204" pitchFamily="34" charset="0"/>
                        <a:buNone/>
                      </a:pPr>
                      <a:r>
                        <a:rPr lang="en-GB" sz="1600" b="1" dirty="0"/>
                        <a:t>Action:</a:t>
                      </a:r>
                    </a:p>
                    <a:p>
                      <a:pPr marL="285750" indent="-285750">
                        <a:buFont typeface="Arial" panose="020B0604020202020204" pitchFamily="34" charset="0"/>
                        <a:buChar char="•"/>
                      </a:pPr>
                      <a:r>
                        <a:rPr lang="en-GB" sz="1600" b="0" dirty="0"/>
                        <a:t>Advice and signpost for early help</a:t>
                      </a:r>
                    </a:p>
                    <a:p>
                      <a:pPr marL="285750" indent="-285750">
                        <a:buFont typeface="Arial" panose="020B0604020202020204" pitchFamily="34" charset="0"/>
                        <a:buChar char="•"/>
                      </a:pPr>
                      <a:r>
                        <a:rPr lang="en-GB" sz="1600" b="0" dirty="0"/>
                        <a:t>Monitor through HCP contacts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600" b="1" dirty="0"/>
                        <a:t>Action: </a:t>
                      </a:r>
                    </a:p>
                    <a:p>
                      <a:pPr marL="285750" indent="-285750">
                        <a:buFont typeface="Arial" panose="020B0604020202020204" pitchFamily="34" charset="0"/>
                        <a:buChar char="•"/>
                      </a:pPr>
                      <a:r>
                        <a:rPr lang="en-GB" sz="1600" dirty="0"/>
                        <a:t>Initiate early help/multi agency support</a:t>
                      </a:r>
                    </a:p>
                    <a:p>
                      <a:pPr marL="285750" indent="-285750">
                        <a:buFont typeface="Arial" panose="020B0604020202020204" pitchFamily="34" charset="0"/>
                        <a:buChar char="•"/>
                      </a:pPr>
                      <a:r>
                        <a:rPr lang="en-GB" sz="1600" dirty="0"/>
                        <a:t>Use </a:t>
                      </a:r>
                      <a:r>
                        <a:rPr lang="en-GB" sz="1600" b="1" dirty="0"/>
                        <a:t>neglect tool </a:t>
                      </a:r>
                      <a:r>
                        <a:rPr lang="en-GB" sz="1600" dirty="0"/>
                        <a:t>to assess cumulative risk</a:t>
                      </a:r>
                    </a:p>
                    <a:p>
                      <a:pPr marL="285750" indent="-285750">
                        <a:buFont typeface="Arial" panose="020B0604020202020204" pitchFamily="34" charset="0"/>
                        <a:buChar char="•"/>
                      </a:pPr>
                      <a:r>
                        <a:rPr lang="en-GB" sz="1600" dirty="0"/>
                        <a:t>Safeguarding supervision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600" b="1" dirty="0"/>
                        <a:t>Action:</a:t>
                      </a:r>
                    </a:p>
                    <a:p>
                      <a:pPr marL="285750" indent="-285750">
                        <a:buFont typeface="Arial" panose="020B0604020202020204" pitchFamily="34" charset="0"/>
                        <a:buChar char="•"/>
                      </a:pPr>
                      <a:r>
                        <a:rPr lang="en-GB" sz="1600" b="0" dirty="0"/>
                        <a:t>Immediate safeguarding referral (MASH)</a:t>
                      </a:r>
                    </a:p>
                    <a:p>
                      <a:pPr marL="285750" indent="-285750">
                        <a:buFont typeface="Arial" panose="020B0604020202020204" pitchFamily="34" charset="0"/>
                        <a:buChar char="•"/>
                      </a:pPr>
                      <a:r>
                        <a:rPr lang="en-GB" sz="1600" b="0" dirty="0"/>
                        <a:t>Follow escalation pathways</a:t>
                      </a:r>
                    </a:p>
                    <a:p>
                      <a:pPr marL="285750" indent="-285750">
                        <a:buFont typeface="Arial" panose="020B0604020202020204" pitchFamily="34" charset="0"/>
                        <a:buChar char="•"/>
                      </a:pPr>
                      <a:r>
                        <a:rPr lang="en-GB" sz="1600" b="0" dirty="0"/>
                        <a:t>Share information and seek supervision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91437863"/>
                  </a:ext>
                </a:extLst>
              </a:tr>
            </a:tbl>
          </a:graphicData>
        </a:graphic>
      </p:graphicFrame>
    </p:spTree>
    <p:extLst>
      <p:ext uri="{BB962C8B-B14F-4D97-AF65-F5344CB8AC3E}">
        <p14:creationId xmlns:p14="http://schemas.microsoft.com/office/powerpoint/2010/main" val="3837694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TotalTime>
  <Words>2307</Words>
  <Application>Microsoft Office PowerPoint</Application>
  <PresentationFormat>Widescreen</PresentationFormat>
  <Paragraphs>233</Paragraphs>
  <Slides>20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Aptos Display</vt:lpstr>
      <vt:lpstr>Arial</vt:lpstr>
      <vt:lpstr>Calibri</vt:lpstr>
      <vt:lpstr>Calibri Light</vt:lpstr>
      <vt:lpstr>Symbol</vt:lpstr>
      <vt:lpstr>Office Theme</vt:lpstr>
      <vt:lpstr>4_Custom Design</vt:lpstr>
      <vt:lpstr>Newham Child Neglect Tool Kit</vt:lpstr>
      <vt:lpstr>Welcome and Purpose </vt:lpstr>
      <vt:lpstr>What will you take away  </vt:lpstr>
      <vt:lpstr>Align neglect practice with Newham’s practice model, including: </vt:lpstr>
      <vt:lpstr>Reflections from senior leaders and partners on the importance of recognising and responding to neglect and supporting consistent practice across agencies</vt:lpstr>
      <vt:lpstr>Children Health  0-19 Service</vt:lpstr>
      <vt:lpstr>Health’s role in identifying neglect through the HCP</vt:lpstr>
      <vt:lpstr>Neglect indicators- (HCP 0-19 Contacts)</vt:lpstr>
      <vt:lpstr>Neglect indicators-Traffic Light approach </vt:lpstr>
      <vt:lpstr>Anti-poverty &amp; Anti-Discriminatory practice</vt:lpstr>
      <vt:lpstr>     Key  Takeaways</vt:lpstr>
      <vt:lpstr>SUMMARY</vt:lpstr>
      <vt:lpstr>Introducing the Newham Child Neglect Toolkit </vt:lpstr>
      <vt:lpstr>PowerPoint Presentation</vt:lpstr>
      <vt:lpstr>Child Neglect Screening Tool </vt:lpstr>
      <vt:lpstr>PowerPoint Presentation</vt:lpstr>
      <vt:lpstr>Child Neglect Identification Tool (assessment)</vt:lpstr>
      <vt:lpstr>PowerPoint Presentation</vt:lpstr>
      <vt:lpstr>Embedding the Toolkit Across the Partnership</vt:lpstr>
      <vt:lpstr>Questions and Closing Remarks</vt:lpstr>
    </vt:vector>
  </TitlesOfParts>
  <Company>OneSource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Natalie Newton</dc:creator>
  <cp:lastModifiedBy>Natalie Newton</cp:lastModifiedBy>
  <cp:revision>8</cp:revision>
  <dcterms:created xsi:type="dcterms:W3CDTF">2026-05-22T10:00:16Z</dcterms:created>
  <dcterms:modified xsi:type="dcterms:W3CDTF">2026-06-24T15:10:28Z</dcterms:modified>
</cp:coreProperties>
</file>